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90" r:id="rId28"/>
    <p:sldId id="291" r:id="rId29"/>
    <p:sldId id="292" r:id="rId30"/>
    <p:sldId id="293" r:id="rId31"/>
    <p:sldId id="294" r:id="rId32"/>
    <p:sldId id="295" r:id="rId33"/>
    <p:sldId id="296"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54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6" name="Google Shape;31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44d7458a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gf44d7458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4" name="Google Shape;40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0" name="Google Shape;41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6" name="Google Shape;4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a7a625df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13a7a625d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4" name="Google Shape;43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0" name="Google Shape;4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8" name="Google Shape;44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6" name="Google Shape;46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2" name="Google Shape;51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0" name="Google Shape;5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4" name="Google Shape;60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2" name="Google Shape;61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1" name="Google Shape;62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7" name="Google Shape;62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3" name="Google Shape;63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9" name="Google Shape;63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6" name="Google Shape;64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2" descr="Celestia-R1---OverlayTitleHD.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13" name="Google Shape;13;p2"/>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lt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SzPts val="1800"/>
              <a:buNone/>
              <a:defRPr sz="1800" cap="none">
                <a:solidFill>
                  <a:schemeClr val="lt1"/>
                </a:solidFill>
              </a:defRPr>
            </a:lvl1pPr>
            <a:lvl2pPr lvl="1" algn="ctr">
              <a:lnSpc>
                <a:spcPct val="100000"/>
              </a:lnSpc>
              <a:spcBef>
                <a:spcPts val="1000"/>
              </a:spcBef>
              <a:spcAft>
                <a:spcPts val="0"/>
              </a:spcAft>
              <a:buSzPts val="1600"/>
              <a:buNone/>
              <a:defRPr>
                <a:solidFill>
                  <a:schemeClr val="lt1"/>
                </a:solidFill>
              </a:defRPr>
            </a:lvl2pPr>
            <a:lvl3pPr lvl="2" algn="ctr">
              <a:lnSpc>
                <a:spcPct val="100000"/>
              </a:lnSpc>
              <a:spcBef>
                <a:spcPts val="1000"/>
              </a:spcBef>
              <a:spcAft>
                <a:spcPts val="0"/>
              </a:spcAft>
              <a:buSzPts val="1400"/>
              <a:buNone/>
              <a:defRPr>
                <a:solidFill>
                  <a:schemeClr val="lt1"/>
                </a:solidFill>
              </a:defRPr>
            </a:lvl3pPr>
            <a:lvl4pPr lvl="3" algn="ctr">
              <a:lnSpc>
                <a:spcPct val="100000"/>
              </a:lnSpc>
              <a:spcBef>
                <a:spcPts val="1000"/>
              </a:spcBef>
              <a:spcAft>
                <a:spcPts val="0"/>
              </a:spcAft>
              <a:buSzPts val="1200"/>
              <a:buNone/>
              <a:defRPr>
                <a:solidFill>
                  <a:schemeClr val="lt1"/>
                </a:solidFill>
              </a:defRPr>
            </a:lvl4pPr>
            <a:lvl5pPr lvl="4" algn="ctr">
              <a:lnSpc>
                <a:spcPct val="100000"/>
              </a:lnSpc>
              <a:spcBef>
                <a:spcPts val="1000"/>
              </a:spcBef>
              <a:spcAft>
                <a:spcPts val="0"/>
              </a:spcAft>
              <a:buSzPts val="1200"/>
              <a:buNone/>
              <a:defRPr>
                <a:solidFill>
                  <a:schemeClr val="lt1"/>
                </a:solidFill>
              </a:defRPr>
            </a:lvl5pPr>
            <a:lvl6pPr lvl="5" algn="ctr">
              <a:lnSpc>
                <a:spcPct val="100000"/>
              </a:lnSpc>
              <a:spcBef>
                <a:spcPts val="1000"/>
              </a:spcBef>
              <a:spcAft>
                <a:spcPts val="0"/>
              </a:spcAft>
              <a:buSzPts val="1200"/>
              <a:buNone/>
              <a:defRPr>
                <a:solidFill>
                  <a:schemeClr val="lt1"/>
                </a:solidFill>
              </a:defRPr>
            </a:lvl6pPr>
            <a:lvl7pPr lvl="6" algn="ctr">
              <a:lnSpc>
                <a:spcPct val="100000"/>
              </a:lnSpc>
              <a:spcBef>
                <a:spcPts val="1000"/>
              </a:spcBef>
              <a:spcAft>
                <a:spcPts val="0"/>
              </a:spcAft>
              <a:buSzPts val="1200"/>
              <a:buNone/>
              <a:defRPr>
                <a:solidFill>
                  <a:schemeClr val="lt1"/>
                </a:solidFill>
              </a:defRPr>
            </a:lvl7pPr>
            <a:lvl8pPr lvl="7" algn="ctr">
              <a:lnSpc>
                <a:spcPct val="100000"/>
              </a:lnSpc>
              <a:spcBef>
                <a:spcPts val="1000"/>
              </a:spcBef>
              <a:spcAft>
                <a:spcPts val="0"/>
              </a:spcAft>
              <a:buSzPts val="1200"/>
              <a:buNone/>
              <a:defRPr>
                <a:solidFill>
                  <a:schemeClr val="lt1"/>
                </a:solidFill>
              </a:defRPr>
            </a:lvl8pPr>
            <a:lvl9pPr lvl="8" algn="ctr">
              <a:lnSpc>
                <a:spcPct val="100000"/>
              </a:lnSpc>
              <a:spcBef>
                <a:spcPts val="1000"/>
              </a:spcBef>
              <a:spcAft>
                <a:spcPts val="1000"/>
              </a:spcAft>
              <a:buSzPts val="1200"/>
              <a:buNone/>
              <a:defRPr>
                <a:solidFill>
                  <a:schemeClr val="lt1"/>
                </a:solidFill>
              </a:defRPr>
            </a:lvl9pPr>
          </a:lstStyle>
          <a:p>
            <a:endParaRPr/>
          </a:p>
        </p:txBody>
      </p:sp>
      <p:sp>
        <p:nvSpPr>
          <p:cNvPr id="15" name="Google Shape;15;p2"/>
          <p:cNvSpPr txBox="1">
            <a:spLocks noGrp="1"/>
          </p:cNvSpPr>
          <p:nvPr>
            <p:ph type="dt" idx="10"/>
          </p:nvPr>
        </p:nvSpPr>
        <p:spPr>
          <a:xfrm>
            <a:off x="8932558"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3962399" y="5870575"/>
            <a:ext cx="4893958"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10608958"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6"/>
        <p:cNvGrpSpPr/>
        <p:nvPr/>
      </p:nvGrpSpPr>
      <p:grpSpPr>
        <a:xfrm>
          <a:off x="0" y="0"/>
          <a:ext cx="0" cy="0"/>
          <a:chOff x="0" y="0"/>
          <a:chExt cx="0" cy="0"/>
        </a:xfrm>
      </p:grpSpPr>
      <p:pic>
        <p:nvPicPr>
          <p:cNvPr id="77" name="Google Shape;77;p11"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78" name="Google Shape;78;p11"/>
          <p:cNvSpPr txBox="1">
            <a:spLocks noGrp="1"/>
          </p:cNvSpPr>
          <p:nvPr>
            <p:ph type="title"/>
          </p:nvPr>
        </p:nvSpPr>
        <p:spPr>
          <a:xfrm>
            <a:off x="685800" y="4732865"/>
            <a:ext cx="10131427"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400"/>
              <a:buFont typeface="Calibri"/>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
          <p:cNvSpPr>
            <a:spLocks noGrp="1"/>
          </p:cNvSpPr>
          <p:nvPr>
            <p:ph type="pic" idx="2"/>
          </p:nvPr>
        </p:nvSpPr>
        <p:spPr>
          <a:xfrm>
            <a:off x="1371600" y="932112"/>
            <a:ext cx="8759827" cy="3164976"/>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352"/>
              </a:srgbClr>
            </a:outerShdw>
          </a:effectLst>
        </p:spPr>
      </p:sp>
      <p:sp>
        <p:nvSpPr>
          <p:cNvPr id="80" name="Google Shape;80;p11"/>
          <p:cNvSpPr txBox="1">
            <a:spLocks noGrp="1"/>
          </p:cNvSpPr>
          <p:nvPr>
            <p:ph type="body" idx="1"/>
          </p:nvPr>
        </p:nvSpPr>
        <p:spPr>
          <a:xfrm>
            <a:off x="685800" y="5299603"/>
            <a:ext cx="10131427" cy="493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400"/>
              <a:buNone/>
              <a:defRPr sz="14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1000"/>
              </a:spcAft>
              <a:buSzPts val="900"/>
              <a:buNone/>
              <a:defRPr sz="900"/>
            </a:lvl9pPr>
          </a:lstStyle>
          <a:p>
            <a:endParaRPr/>
          </a:p>
        </p:txBody>
      </p:sp>
      <p:sp>
        <p:nvSpPr>
          <p:cNvPr id="81" name="Google Shape;81;p1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4"/>
        <p:cNvGrpSpPr/>
        <p:nvPr/>
      </p:nvGrpSpPr>
      <p:grpSpPr>
        <a:xfrm>
          <a:off x="0" y="0"/>
          <a:ext cx="0" cy="0"/>
          <a:chOff x="0" y="0"/>
          <a:chExt cx="0" cy="0"/>
        </a:xfrm>
      </p:grpSpPr>
      <p:pic>
        <p:nvPicPr>
          <p:cNvPr id="85" name="Google Shape;85;p12"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86" name="Google Shape;86;p12"/>
          <p:cNvSpPr txBox="1">
            <a:spLocks noGrp="1"/>
          </p:cNvSpPr>
          <p:nvPr>
            <p:ph type="title"/>
          </p:nvPr>
        </p:nvSpPr>
        <p:spPr>
          <a:xfrm>
            <a:off x="685801" y="609601"/>
            <a:ext cx="10131427" cy="3124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alibri"/>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2"/>
          <p:cNvSpPr txBox="1">
            <a:spLocks noGrp="1"/>
          </p:cNvSpPr>
          <p:nvPr>
            <p:ph type="body" idx="1"/>
          </p:nvPr>
        </p:nvSpPr>
        <p:spPr>
          <a:xfrm>
            <a:off x="685800" y="4343400"/>
            <a:ext cx="10131428" cy="1447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88" name="Google Shape;88;p12"/>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pic>
        <p:nvPicPr>
          <p:cNvPr id="92" name="Google Shape;92;p1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3" name="Google Shape;93;p13"/>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4" name="Google Shape;94;p13"/>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5" name="Google Shape;95;p13"/>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alibri"/>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3"/>
          <p:cNvSpPr txBox="1">
            <a:spLocks noGrp="1"/>
          </p:cNvSpPr>
          <p:nvPr>
            <p:ph type="body" idx="1"/>
          </p:nvPr>
        </p:nvSpPr>
        <p:spPr>
          <a:xfrm>
            <a:off x="1097875" y="3352800"/>
            <a:ext cx="9339184"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Font typeface="Calibri"/>
              <a:buNone/>
              <a:defRPr/>
            </a:lvl1pPr>
            <a:lvl2pPr marL="914400" lvl="1" indent="-228600" algn="l">
              <a:lnSpc>
                <a:spcPct val="100000"/>
              </a:lnSpc>
              <a:spcBef>
                <a:spcPts val="1000"/>
              </a:spcBef>
              <a:spcAft>
                <a:spcPts val="0"/>
              </a:spcAft>
              <a:buSzPts val="1600"/>
              <a:buFont typeface="Calibri"/>
              <a:buNone/>
              <a:defRPr/>
            </a:lvl2pPr>
            <a:lvl3pPr marL="1371600" lvl="2" indent="-228600" algn="l">
              <a:lnSpc>
                <a:spcPct val="100000"/>
              </a:lnSpc>
              <a:spcBef>
                <a:spcPts val="1000"/>
              </a:spcBef>
              <a:spcAft>
                <a:spcPts val="0"/>
              </a:spcAft>
              <a:buSzPts val="1400"/>
              <a:buFont typeface="Calibri"/>
              <a:buNone/>
              <a:defRPr/>
            </a:lvl3pPr>
            <a:lvl4pPr marL="1828800" lvl="3" indent="-228600" algn="l">
              <a:lnSpc>
                <a:spcPct val="100000"/>
              </a:lnSpc>
              <a:spcBef>
                <a:spcPts val="1000"/>
              </a:spcBef>
              <a:spcAft>
                <a:spcPts val="0"/>
              </a:spcAft>
              <a:buSzPts val="1200"/>
              <a:buFont typeface="Calibri"/>
              <a:buNone/>
              <a:defRPr/>
            </a:lvl4pPr>
            <a:lvl5pPr marL="2286000" lvl="4" indent="-228600" algn="l">
              <a:lnSpc>
                <a:spcPct val="100000"/>
              </a:lnSpc>
              <a:spcBef>
                <a:spcPts val="1000"/>
              </a:spcBef>
              <a:spcAft>
                <a:spcPts val="0"/>
              </a:spcAft>
              <a:buSzPts val="1200"/>
              <a:buFont typeface="Calibri"/>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97" name="Google Shape;97;p13"/>
          <p:cNvSpPr txBox="1">
            <a:spLocks noGrp="1"/>
          </p:cNvSpPr>
          <p:nvPr>
            <p:ph type="body" idx="2"/>
          </p:nvPr>
        </p:nvSpPr>
        <p:spPr>
          <a:xfrm>
            <a:off x="687465" y="4343400"/>
            <a:ext cx="10152367" cy="1447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98" name="Google Shape;98;p1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1"/>
        <p:cNvGrpSpPr/>
        <p:nvPr/>
      </p:nvGrpSpPr>
      <p:grpSpPr>
        <a:xfrm>
          <a:off x="0" y="0"/>
          <a:ext cx="0" cy="0"/>
          <a:chOff x="0" y="0"/>
          <a:chExt cx="0" cy="0"/>
        </a:xfrm>
      </p:grpSpPr>
      <p:pic>
        <p:nvPicPr>
          <p:cNvPr id="102" name="Google Shape;102;p1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03" name="Google Shape;103;p14"/>
          <p:cNvSpPr txBox="1">
            <a:spLocks noGrp="1"/>
          </p:cNvSpPr>
          <p:nvPr>
            <p:ph type="title"/>
          </p:nvPr>
        </p:nvSpPr>
        <p:spPr>
          <a:xfrm>
            <a:off x="685802" y="3308581"/>
            <a:ext cx="10131425"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200"/>
              <a:buFont typeface="Calibri"/>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685801" y="4777381"/>
            <a:ext cx="10131426"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105" name="Google Shape;105;p1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08"/>
        <p:cNvGrpSpPr/>
        <p:nvPr/>
      </p:nvGrpSpPr>
      <p:grpSpPr>
        <a:xfrm>
          <a:off x="0" y="0"/>
          <a:ext cx="0" cy="0"/>
          <a:chOff x="0" y="0"/>
          <a:chExt cx="0" cy="0"/>
        </a:xfrm>
      </p:grpSpPr>
      <p:pic>
        <p:nvPicPr>
          <p:cNvPr id="109" name="Google Shape;109;p1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10" name="Google Shape;110;p15"/>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1" name="Google Shape;111;p15"/>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alibri"/>
              <a:buNone/>
            </a:pPr>
            <a:r>
              <a:rPr lang="en-US" sz="8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2" name="Google Shape;112;p15"/>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alibri"/>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5"/>
          <p:cNvSpPr txBox="1">
            <a:spLocks noGrp="1"/>
          </p:cNvSpPr>
          <p:nvPr>
            <p:ph type="body" idx="1"/>
          </p:nvPr>
        </p:nvSpPr>
        <p:spPr>
          <a:xfrm>
            <a:off x="685800" y="3886200"/>
            <a:ext cx="10135436" cy="8890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2400"/>
              <a:buNone/>
              <a:defRPr sz="2400" b="0" cap="none">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14" name="Google Shape;114;p15"/>
          <p:cNvSpPr txBox="1">
            <a:spLocks noGrp="1"/>
          </p:cNvSpPr>
          <p:nvPr>
            <p:ph type="body" idx="2"/>
          </p:nvPr>
        </p:nvSpPr>
        <p:spPr>
          <a:xfrm>
            <a:off x="685799" y="4775200"/>
            <a:ext cx="10135436" cy="1016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115" name="Google Shape;115;p1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8"/>
        <p:cNvGrpSpPr/>
        <p:nvPr/>
      </p:nvGrpSpPr>
      <p:grpSpPr>
        <a:xfrm>
          <a:off x="0" y="0"/>
          <a:ext cx="0" cy="0"/>
          <a:chOff x="0" y="0"/>
          <a:chExt cx="0" cy="0"/>
        </a:xfrm>
      </p:grpSpPr>
      <p:pic>
        <p:nvPicPr>
          <p:cNvPr id="119" name="Google Shape;119;p16"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0" name="Google Shape;120;p16"/>
          <p:cNvSpPr txBox="1">
            <a:spLocks noGrp="1"/>
          </p:cNvSpPr>
          <p:nvPr>
            <p:ph type="title"/>
          </p:nvPr>
        </p:nvSpPr>
        <p:spPr>
          <a:xfrm>
            <a:off x="685801" y="609601"/>
            <a:ext cx="10131427" cy="27431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6"/>
          <p:cNvSpPr txBox="1">
            <a:spLocks noGrp="1"/>
          </p:cNvSpPr>
          <p:nvPr>
            <p:ph type="body" idx="1"/>
          </p:nvPr>
        </p:nvSpPr>
        <p:spPr>
          <a:xfrm>
            <a:off x="685801" y="3505200"/>
            <a:ext cx="10131428"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2800"/>
              <a:buNone/>
              <a:defRPr sz="2800" b="0" cap="none">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22" name="Google Shape;122;p16"/>
          <p:cNvSpPr txBox="1">
            <a:spLocks noGrp="1"/>
          </p:cNvSpPr>
          <p:nvPr>
            <p:ph type="body" idx="2"/>
          </p:nvPr>
        </p:nvSpPr>
        <p:spPr>
          <a:xfrm>
            <a:off x="685800" y="4343400"/>
            <a:ext cx="10131428" cy="1447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123" name="Google Shape;123;p1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pic>
        <p:nvPicPr>
          <p:cNvPr id="127" name="Google Shape;127;p1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8" name="Google Shape;128;p17"/>
          <p:cNvSpPr txBox="1">
            <a:spLocks noGrp="1"/>
          </p:cNvSpPr>
          <p:nvPr>
            <p:ph type="body" idx="1"/>
          </p:nvPr>
        </p:nvSpPr>
        <p:spPr>
          <a:xfrm rot="5400000">
            <a:off x="3926947" y="-1099079"/>
            <a:ext cx="3649133" cy="101314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29" name="Google Shape;129;p1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1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1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35" name="Google Shape;135;p18"/>
          <p:cNvSpPr txBox="1">
            <a:spLocks noGrp="1"/>
          </p:cNvSpPr>
          <p:nvPr>
            <p:ph type="title"/>
          </p:nvPr>
        </p:nvSpPr>
        <p:spPr>
          <a:xfrm rot="5400000">
            <a:off x="7147151" y="2121124"/>
            <a:ext cx="5181601" cy="2158552"/>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8"/>
          <p:cNvSpPr txBox="1">
            <a:spLocks noGrp="1"/>
          </p:cNvSpPr>
          <p:nvPr>
            <p:ph type="body" idx="1"/>
          </p:nvPr>
        </p:nvSpPr>
        <p:spPr>
          <a:xfrm rot="5400000">
            <a:off x="2011058" y="-715658"/>
            <a:ext cx="5181600" cy="78321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137" name="Google Shape;137;p1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0" name="Google Shape;20;p3"/>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4000"/>
              <a:buFont typeface="Calibri"/>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2000"/>
              <a:buNone/>
              <a:defRPr sz="2000" cap="none">
                <a:solidFill>
                  <a:schemeClr val="lt1"/>
                </a:solidFill>
              </a:defRPr>
            </a:lvl1pPr>
            <a:lvl2pPr marL="914400" lvl="1" indent="-228600" algn="l">
              <a:lnSpc>
                <a:spcPct val="100000"/>
              </a:lnSpc>
              <a:spcBef>
                <a:spcPts val="1000"/>
              </a:spcBef>
              <a:spcAft>
                <a:spcPts val="0"/>
              </a:spcAft>
              <a:buSzPts val="1800"/>
              <a:buNone/>
              <a:defRPr sz="1800">
                <a:solidFill>
                  <a:schemeClr val="lt1"/>
                </a:solidFill>
              </a:defRPr>
            </a:lvl2pPr>
            <a:lvl3pPr marL="1371600" lvl="2" indent="-228600" algn="l">
              <a:lnSpc>
                <a:spcPct val="100000"/>
              </a:lnSpc>
              <a:spcBef>
                <a:spcPts val="1000"/>
              </a:spcBef>
              <a:spcAft>
                <a:spcPts val="0"/>
              </a:spcAft>
              <a:buSzPts val="1600"/>
              <a:buNone/>
              <a:defRPr sz="1600">
                <a:solidFill>
                  <a:schemeClr val="lt1"/>
                </a:solidFill>
              </a:defRPr>
            </a:lvl3pPr>
            <a:lvl4pPr marL="1828800" lvl="3" indent="-228600" algn="l">
              <a:lnSpc>
                <a:spcPct val="100000"/>
              </a:lnSpc>
              <a:spcBef>
                <a:spcPts val="1000"/>
              </a:spcBef>
              <a:spcAft>
                <a:spcPts val="0"/>
              </a:spcAft>
              <a:buSzPts val="1400"/>
              <a:buNone/>
              <a:defRPr sz="1400">
                <a:solidFill>
                  <a:schemeClr val="lt1"/>
                </a:solidFill>
              </a:defRPr>
            </a:lvl4pPr>
            <a:lvl5pPr marL="2286000" lvl="4" indent="-228600" algn="l">
              <a:lnSpc>
                <a:spcPct val="100000"/>
              </a:lnSpc>
              <a:spcBef>
                <a:spcPts val="1000"/>
              </a:spcBef>
              <a:spcAft>
                <a:spcPts val="0"/>
              </a:spcAft>
              <a:buSzPts val="1400"/>
              <a:buNone/>
              <a:defRPr sz="1400">
                <a:solidFill>
                  <a:schemeClr val="lt1"/>
                </a:solidFill>
              </a:defRPr>
            </a:lvl5pPr>
            <a:lvl6pPr marL="2743200" lvl="5" indent="-228600" algn="l">
              <a:lnSpc>
                <a:spcPct val="100000"/>
              </a:lnSpc>
              <a:spcBef>
                <a:spcPts val="1000"/>
              </a:spcBef>
              <a:spcAft>
                <a:spcPts val="0"/>
              </a:spcAft>
              <a:buSzPts val="1400"/>
              <a:buNone/>
              <a:defRPr sz="1400">
                <a:solidFill>
                  <a:schemeClr val="lt1"/>
                </a:solidFill>
              </a:defRPr>
            </a:lvl6pPr>
            <a:lvl7pPr marL="3200400" lvl="6" indent="-228600" algn="l">
              <a:lnSpc>
                <a:spcPct val="100000"/>
              </a:lnSpc>
              <a:spcBef>
                <a:spcPts val="1000"/>
              </a:spcBef>
              <a:spcAft>
                <a:spcPts val="0"/>
              </a:spcAft>
              <a:buSzPts val="1400"/>
              <a:buNone/>
              <a:defRPr sz="1400">
                <a:solidFill>
                  <a:schemeClr val="lt1"/>
                </a:solidFill>
              </a:defRPr>
            </a:lvl7pPr>
            <a:lvl8pPr marL="3657600" lvl="7" indent="-228600" algn="l">
              <a:lnSpc>
                <a:spcPct val="100000"/>
              </a:lnSpc>
              <a:spcBef>
                <a:spcPts val="1000"/>
              </a:spcBef>
              <a:spcAft>
                <a:spcPts val="0"/>
              </a:spcAft>
              <a:buSzPts val="1400"/>
              <a:buNone/>
              <a:defRPr sz="1400">
                <a:solidFill>
                  <a:schemeClr val="lt1"/>
                </a:solidFill>
              </a:defRPr>
            </a:lvl8pPr>
            <a:lvl9pPr marL="4114800" lvl="8" indent="-228600" algn="l">
              <a:lnSpc>
                <a:spcPct val="100000"/>
              </a:lnSpc>
              <a:spcBef>
                <a:spcPts val="1000"/>
              </a:spcBef>
              <a:spcAft>
                <a:spcPts val="1000"/>
              </a:spcAft>
              <a:buSzPts val="1400"/>
              <a:buNone/>
              <a:defRPr sz="1400">
                <a:solidFill>
                  <a:schemeClr val="lt1"/>
                </a:solidFill>
              </a:defRPr>
            </a:lvl9pPr>
          </a:lstStyle>
          <a:p>
            <a:endParaRPr/>
          </a:p>
        </p:txBody>
      </p:sp>
      <p:sp>
        <p:nvSpPr>
          <p:cNvPr id="22" name="Google Shape;22;p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pic>
        <p:nvPicPr>
          <p:cNvPr id="26" name="Google Shape;26;p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7" name="Google Shape;27;p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29" name="Google Shape;29;p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pic>
        <p:nvPicPr>
          <p:cNvPr id="33" name="Google Shape;33;p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4" name="Google Shape;34;p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685802" y="2142067"/>
            <a:ext cx="4995334" cy="3649134"/>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36" name="Google Shape;36;p5"/>
          <p:cNvSpPr txBox="1">
            <a:spLocks noGrp="1"/>
          </p:cNvSpPr>
          <p:nvPr>
            <p:ph type="body" idx="2"/>
          </p:nvPr>
        </p:nvSpPr>
        <p:spPr>
          <a:xfrm>
            <a:off x="5821895" y="2142067"/>
            <a:ext cx="4995332" cy="3649133"/>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37" name="Google Shape;37;p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973670" y="2218267"/>
            <a:ext cx="470905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SzPts val="2800"/>
              <a:buNone/>
              <a:defRPr sz="28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1000"/>
              </a:spcAft>
              <a:buSzPts val="1600"/>
              <a:buNone/>
              <a:defRPr sz="1600" b="1"/>
            </a:lvl9pPr>
          </a:lstStyle>
          <a:p>
            <a:endParaRPr/>
          </a:p>
        </p:txBody>
      </p:sp>
      <p:sp>
        <p:nvSpPr>
          <p:cNvPr id="43" name="Google Shape;43;p6"/>
          <p:cNvSpPr txBox="1">
            <a:spLocks noGrp="1"/>
          </p:cNvSpPr>
          <p:nvPr>
            <p:ph type="body" idx="2"/>
          </p:nvPr>
        </p:nvSpPr>
        <p:spPr>
          <a:xfrm>
            <a:off x="685801" y="2870201"/>
            <a:ext cx="4996923" cy="292099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44" name="Google Shape;44;p6"/>
          <p:cNvSpPr txBox="1">
            <a:spLocks noGrp="1"/>
          </p:cNvSpPr>
          <p:nvPr>
            <p:ph type="body" idx="3"/>
          </p:nvPr>
        </p:nvSpPr>
        <p:spPr>
          <a:xfrm>
            <a:off x="6096003" y="2226734"/>
            <a:ext cx="472281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SzPts val="2800"/>
              <a:buNone/>
              <a:defRPr sz="28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1000"/>
              </a:spcAft>
              <a:buSzPts val="1600"/>
              <a:buNone/>
              <a:defRPr sz="1600" b="1"/>
            </a:lvl9pPr>
          </a:lstStyle>
          <a:p>
            <a:endParaRPr/>
          </a:p>
        </p:txBody>
      </p:sp>
      <p:sp>
        <p:nvSpPr>
          <p:cNvPr id="45" name="Google Shape;45;p6"/>
          <p:cNvSpPr txBox="1">
            <a:spLocks noGrp="1"/>
          </p:cNvSpPr>
          <p:nvPr>
            <p:ph type="body" idx="4"/>
          </p:nvPr>
        </p:nvSpPr>
        <p:spPr>
          <a:xfrm>
            <a:off x="5823483" y="2870201"/>
            <a:ext cx="4995334" cy="292099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46" name="Google Shape;46;p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pic>
        <p:nvPicPr>
          <p:cNvPr id="50" name="Google Shape;50;p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51" name="Google Shape;51;p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pic>
        <p:nvPicPr>
          <p:cNvPr id="56" name="Google Shape;56;p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57" name="Google Shape;57;p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pic>
        <p:nvPicPr>
          <p:cNvPr id="61" name="Google Shape;61;p9"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2" name="Google Shape;62;p9"/>
          <p:cNvSpPr txBox="1">
            <a:spLocks noGrp="1"/>
          </p:cNvSpPr>
          <p:nvPr>
            <p:ph type="title"/>
          </p:nvPr>
        </p:nvSpPr>
        <p:spPr>
          <a:xfrm>
            <a:off x="685800" y="2074333"/>
            <a:ext cx="3680885" cy="137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400"/>
              <a:buFont typeface="Calibri"/>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4648201" y="609601"/>
            <a:ext cx="6169026" cy="51816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1000"/>
              </a:spcAft>
              <a:buSzPts val="1800"/>
              <a:buChar char="•"/>
              <a:defRPr/>
            </a:lvl9pPr>
          </a:lstStyle>
          <a:p>
            <a:endParaRPr/>
          </a:p>
        </p:txBody>
      </p:sp>
      <p:sp>
        <p:nvSpPr>
          <p:cNvPr id="64" name="Google Shape;64;p9"/>
          <p:cNvSpPr txBox="1">
            <a:spLocks noGrp="1"/>
          </p:cNvSpPr>
          <p:nvPr>
            <p:ph type="body" idx="2"/>
          </p:nvPr>
        </p:nvSpPr>
        <p:spPr>
          <a:xfrm>
            <a:off x="685800" y="3445933"/>
            <a:ext cx="3680885" cy="1828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600"/>
              <a:buNone/>
              <a:defRPr sz="16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1000"/>
              </a:spcAft>
              <a:buSzPts val="900"/>
              <a:buNone/>
              <a:defRPr sz="900"/>
            </a:lvl9pPr>
          </a:lstStyle>
          <a:p>
            <a:endParaRPr/>
          </a:p>
        </p:txBody>
      </p:sp>
      <p:sp>
        <p:nvSpPr>
          <p:cNvPr id="65" name="Google Shape;65;p9"/>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pic>
        <p:nvPicPr>
          <p:cNvPr id="69" name="Google Shape;69;p1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70" name="Google Shape;70;p10"/>
          <p:cNvSpPr txBox="1">
            <a:spLocks noGrp="1"/>
          </p:cNvSpPr>
          <p:nvPr>
            <p:ph type="title"/>
          </p:nvPr>
        </p:nvSpPr>
        <p:spPr>
          <a:xfrm>
            <a:off x="685800" y="1600200"/>
            <a:ext cx="6164653" cy="137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800"/>
              <a:buFont typeface="Calibri"/>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a:spLocks noGrp="1"/>
          </p:cNvSpPr>
          <p:nvPr>
            <p:ph type="pic" idx="2"/>
          </p:nvPr>
        </p:nvSpPr>
        <p:spPr>
          <a:xfrm>
            <a:off x="7536253" y="914400"/>
            <a:ext cx="3280974" cy="4572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2352"/>
              </a:srgbClr>
            </a:outerShdw>
          </a:effectLst>
        </p:spPr>
      </p:sp>
      <p:sp>
        <p:nvSpPr>
          <p:cNvPr id="72" name="Google Shape;72;p10"/>
          <p:cNvSpPr txBox="1">
            <a:spLocks noGrp="1"/>
          </p:cNvSpPr>
          <p:nvPr>
            <p:ph type="body" idx="1"/>
          </p:nvPr>
        </p:nvSpPr>
        <p:spPr>
          <a:xfrm>
            <a:off x="685800" y="2971800"/>
            <a:ext cx="6164653" cy="1828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1000"/>
              </a:spcAft>
              <a:buSzPts val="900"/>
              <a:buNone/>
              <a:defRPr sz="900"/>
            </a:lvl9pPr>
          </a:lstStyle>
          <a:p>
            <a:endParaRPr/>
          </a:p>
        </p:txBody>
      </p:sp>
      <p:sp>
        <p:nvSpPr>
          <p:cNvPr id="73" name="Google Shape;73;p1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marR="0" lvl="0" indent="-342900" algn="l" rtl="0">
              <a:lnSpc>
                <a:spcPct val="100000"/>
              </a:lnSpc>
              <a:spcBef>
                <a:spcPts val="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2pPr>
            <a:lvl3pPr marL="1371600" marR="0" lvl="2" indent="-317500" algn="l" rtl="0">
              <a:lnSpc>
                <a:spcPct val="100000"/>
              </a:lnSpc>
              <a:spcBef>
                <a:spcPts val="10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L="1828800" marR="0" lvl="3"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lnSpc>
                <a:spcPct val="100000"/>
              </a:lnSpc>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1.xml"/><Relationship Id="rId16"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8.png"/><Relationship Id="rId12" Type="http://schemas.openxmlformats.org/officeDocument/2006/relationships/image" Target="../media/image22.png"/><Relationship Id="rId17" Type="http://schemas.openxmlformats.org/officeDocument/2006/relationships/image" Target="../media/image15.png"/><Relationship Id="rId2" Type="http://schemas.openxmlformats.org/officeDocument/2006/relationships/notesSlide" Target="../notesSlides/notesSlide1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image" Target="../media/image6.png"/><Relationship Id="rId15" Type="http://schemas.openxmlformats.org/officeDocument/2006/relationships/image" Target="../media/image13.png"/><Relationship Id="rId10" Type="http://schemas.openxmlformats.org/officeDocument/2006/relationships/image" Target="../media/image20.png"/><Relationship Id="rId19"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10.png"/><Relationship Id="rId1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3.xml"/><Relationship Id="rId16" Type="http://schemas.openxmlformats.org/officeDocument/2006/relationships/image" Target="../media/image15.png"/><Relationship Id="rId20"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22.png"/><Relationship Id="rId5" Type="http://schemas.openxmlformats.org/officeDocument/2006/relationships/image" Target="../media/image7.png"/><Relationship Id="rId15" Type="http://schemas.openxmlformats.org/officeDocument/2006/relationships/image" Target="../media/image14.png"/><Relationship Id="rId10" Type="http://schemas.openxmlformats.org/officeDocument/2006/relationships/image" Target="../media/image21.png"/><Relationship Id="rId19"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0.pn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5.png"/><Relationship Id="rId21"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4.xml"/><Relationship Id="rId16" Type="http://schemas.openxmlformats.org/officeDocument/2006/relationships/image" Target="../media/image15.png"/><Relationship Id="rId20"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22.png"/><Relationship Id="rId5" Type="http://schemas.openxmlformats.org/officeDocument/2006/relationships/image" Target="../media/image7.png"/><Relationship Id="rId15" Type="http://schemas.openxmlformats.org/officeDocument/2006/relationships/image" Target="../media/image14.png"/><Relationship Id="rId10" Type="http://schemas.openxmlformats.org/officeDocument/2006/relationships/image" Target="../media/image21.png"/><Relationship Id="rId19"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0.png"/><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5.png"/><Relationship Id="rId21"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5.xml"/><Relationship Id="rId16" Type="http://schemas.openxmlformats.org/officeDocument/2006/relationships/image" Target="../media/image15.png"/><Relationship Id="rId20"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22.png"/><Relationship Id="rId5" Type="http://schemas.openxmlformats.org/officeDocument/2006/relationships/image" Target="../media/image7.png"/><Relationship Id="rId15" Type="http://schemas.openxmlformats.org/officeDocument/2006/relationships/image" Target="../media/image14.png"/><Relationship Id="rId10" Type="http://schemas.openxmlformats.org/officeDocument/2006/relationships/image" Target="../media/image21.png"/><Relationship Id="rId19"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0.png"/><Relationship Id="rId1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billmongan.com/Ursinus-CS173/DrawingCanva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lt1"/>
              </a:buClr>
              <a:buSzPts val="4800"/>
              <a:buFont typeface="Calibri"/>
              <a:buNone/>
            </a:pPr>
            <a:r>
              <a:rPr lang="en-US"/>
              <a:t>COMPUTING IN CONTEXT</a:t>
            </a:r>
            <a:endParaRPr/>
          </a:p>
        </p:txBody>
      </p:sp>
      <p:sp>
        <p:nvSpPr>
          <p:cNvPr id="145" name="Google Shape;145;p19"/>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1800"/>
              <a:buNone/>
            </a:pPr>
            <a:r>
              <a:rPr lang="en-US"/>
              <a:t>WILLIAM MONGAN</a:t>
            </a:r>
            <a:endParaRPr/>
          </a:p>
          <a:p>
            <a:pPr marL="0" lvl="0" indent="0" algn="r" rtl="0">
              <a:lnSpc>
                <a:spcPct val="100000"/>
              </a:lnSpc>
              <a:spcBef>
                <a:spcPts val="1000"/>
              </a:spcBef>
              <a:spcAft>
                <a:spcPts val="0"/>
              </a:spcAft>
              <a:buSzPts val="1800"/>
              <a:buNone/>
            </a:pPr>
            <a:r>
              <a:rPr lang="en-US"/>
              <a:t>June 29, 2022</a:t>
            </a:r>
            <a:endParaRPr/>
          </a:p>
        </p:txBody>
      </p:sp>
      <p:sp>
        <p:nvSpPr>
          <p:cNvPr id="2" name="Slide Number Placeholder 1">
            <a:extLst>
              <a:ext uri="{FF2B5EF4-FFF2-40B4-BE49-F238E27FC236}">
                <a16:creationId xmlns:a16="http://schemas.microsoft.com/office/drawing/2014/main" id="{AF2A7530-1709-80B2-F7C0-8C12BD325C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ERROR CORRECTION</a:t>
            </a:r>
            <a:endParaRPr/>
          </a:p>
        </p:txBody>
      </p:sp>
      <p:sp>
        <p:nvSpPr>
          <p:cNvPr id="199" name="Google Shape;199;p28"/>
          <p:cNvSpPr txBox="1">
            <a:spLocks noGrp="1"/>
          </p:cNvSpPr>
          <p:nvPr>
            <p:ph type="body" idx="1"/>
          </p:nvPr>
        </p:nvSpPr>
        <p:spPr>
          <a:xfrm>
            <a:off x="685799" y="4777381"/>
            <a:ext cx="10131428" cy="183857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SzPts val="2000"/>
              <a:buNone/>
            </a:pPr>
            <a:r>
              <a:rPr lang="en-US"/>
              <a:t>“</a:t>
            </a:r>
            <a:r>
              <a:rPr lang="en-US" b="1"/>
              <a:t>POSITIVE</a:t>
            </a:r>
            <a:r>
              <a:rPr lang="en-US"/>
              <a:t>, ADJ.: MISTAKEN AT THE TOP OF ONE’S VOICE.”</a:t>
            </a:r>
            <a:br>
              <a:rPr lang="en-US"/>
            </a:br>
            <a:r>
              <a:rPr lang="en-US"/>
              <a:t>- AMBROSE BIERCE, </a:t>
            </a:r>
            <a:r>
              <a:rPr lang="en-US" i="1"/>
              <a:t>THE UNABRIDGED DEVIL’S DICTIONARY</a:t>
            </a:r>
            <a:br>
              <a:rPr lang="en-US" i="1"/>
            </a:br>
            <a:br>
              <a:rPr lang="en-US" i="1"/>
            </a:br>
            <a:r>
              <a:rPr lang="en-US"/>
              <a:t>“BUT THE GAME NEVER ENDS WHEN YOUR WHOLE WORLD DEPENDS ON THE TURN OF A FRIENDLY CARD”</a:t>
            </a:r>
            <a:br>
              <a:rPr lang="en-US"/>
            </a:br>
            <a:r>
              <a:rPr lang="en-US"/>
              <a:t>- THE ALAN PARSONS PROJECT, </a:t>
            </a:r>
            <a:r>
              <a:rPr lang="en-US" i="1"/>
              <a:t>THE TURN OF A FRIENDLY CARD</a:t>
            </a:r>
            <a:endParaRPr/>
          </a:p>
        </p:txBody>
      </p:sp>
      <p:sp>
        <p:nvSpPr>
          <p:cNvPr id="2" name="Slide Number Placeholder 1">
            <a:extLst>
              <a:ext uri="{FF2B5EF4-FFF2-40B4-BE49-F238E27FC236}">
                <a16:creationId xmlns:a16="http://schemas.microsoft.com/office/drawing/2014/main" id="{FE6649E2-6EEF-22F1-E339-9DB9ACCAFA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9"/>
          <p:cNvPicPr preferRelativeResize="0"/>
          <p:nvPr/>
        </p:nvPicPr>
        <p:blipFill rotWithShape="1">
          <a:blip r:embed="rId3">
            <a:alphaModFix/>
          </a:blip>
          <a:srcRect/>
          <a:stretch/>
        </p:blipFill>
        <p:spPr>
          <a:xfrm>
            <a:off x="19137" y="4299836"/>
            <a:ext cx="734338" cy="1088571"/>
          </a:xfrm>
          <a:prstGeom prst="rect">
            <a:avLst/>
          </a:prstGeom>
          <a:noFill/>
          <a:ln>
            <a:noFill/>
          </a:ln>
        </p:spPr>
      </p:pic>
      <p:pic>
        <p:nvPicPr>
          <p:cNvPr id="205" name="Google Shape;205;p29"/>
          <p:cNvPicPr preferRelativeResize="0"/>
          <p:nvPr/>
        </p:nvPicPr>
        <p:blipFill rotWithShape="1">
          <a:blip r:embed="rId4">
            <a:alphaModFix/>
          </a:blip>
          <a:srcRect/>
          <a:stretch/>
        </p:blipFill>
        <p:spPr>
          <a:xfrm>
            <a:off x="3057511" y="2155368"/>
            <a:ext cx="750124" cy="1088571"/>
          </a:xfrm>
          <a:prstGeom prst="rect">
            <a:avLst/>
          </a:prstGeom>
          <a:noFill/>
          <a:ln>
            <a:noFill/>
          </a:ln>
        </p:spPr>
      </p:pic>
      <p:pic>
        <p:nvPicPr>
          <p:cNvPr id="206" name="Google Shape;206;p29"/>
          <p:cNvPicPr preferRelativeResize="0"/>
          <p:nvPr/>
        </p:nvPicPr>
        <p:blipFill rotWithShape="1">
          <a:blip r:embed="rId5">
            <a:alphaModFix/>
          </a:blip>
          <a:srcRect/>
          <a:stretch/>
        </p:blipFill>
        <p:spPr>
          <a:xfrm>
            <a:off x="3028785" y="1066797"/>
            <a:ext cx="737546" cy="1088571"/>
          </a:xfrm>
          <a:prstGeom prst="rect">
            <a:avLst/>
          </a:prstGeom>
          <a:noFill/>
          <a:ln>
            <a:noFill/>
          </a:ln>
        </p:spPr>
      </p:pic>
      <p:pic>
        <p:nvPicPr>
          <p:cNvPr id="207" name="Google Shape;207;p29"/>
          <p:cNvPicPr preferRelativeResize="0"/>
          <p:nvPr/>
        </p:nvPicPr>
        <p:blipFill rotWithShape="1">
          <a:blip r:embed="rId6">
            <a:alphaModFix/>
          </a:blip>
          <a:srcRect/>
          <a:stretch/>
        </p:blipFill>
        <p:spPr>
          <a:xfrm>
            <a:off x="800713" y="3222170"/>
            <a:ext cx="736909" cy="1088571"/>
          </a:xfrm>
          <a:prstGeom prst="rect">
            <a:avLst/>
          </a:prstGeom>
          <a:noFill/>
          <a:ln>
            <a:noFill/>
          </a:ln>
        </p:spPr>
      </p:pic>
      <p:pic>
        <p:nvPicPr>
          <p:cNvPr id="208" name="Google Shape;208;p29"/>
          <p:cNvPicPr preferRelativeResize="0"/>
          <p:nvPr/>
        </p:nvPicPr>
        <p:blipFill rotWithShape="1">
          <a:blip r:embed="rId7">
            <a:alphaModFix/>
          </a:blip>
          <a:srcRect/>
          <a:stretch/>
        </p:blipFill>
        <p:spPr>
          <a:xfrm>
            <a:off x="3027677" y="21770"/>
            <a:ext cx="732919" cy="1088571"/>
          </a:xfrm>
          <a:prstGeom prst="rect">
            <a:avLst/>
          </a:prstGeom>
          <a:noFill/>
          <a:ln>
            <a:noFill/>
          </a:ln>
        </p:spPr>
      </p:pic>
      <p:pic>
        <p:nvPicPr>
          <p:cNvPr id="209" name="Google Shape;209;p29"/>
          <p:cNvPicPr preferRelativeResize="0"/>
          <p:nvPr/>
        </p:nvPicPr>
        <p:blipFill rotWithShape="1">
          <a:blip r:embed="rId8">
            <a:alphaModFix/>
          </a:blip>
          <a:srcRect/>
          <a:stretch/>
        </p:blipFill>
        <p:spPr>
          <a:xfrm>
            <a:off x="1540021" y="2155369"/>
            <a:ext cx="745328" cy="1088571"/>
          </a:xfrm>
          <a:prstGeom prst="rect">
            <a:avLst/>
          </a:prstGeom>
          <a:noFill/>
          <a:ln>
            <a:noFill/>
          </a:ln>
        </p:spPr>
      </p:pic>
      <p:pic>
        <p:nvPicPr>
          <p:cNvPr id="210" name="Google Shape;210;p29"/>
          <p:cNvPicPr preferRelativeResize="0"/>
          <p:nvPr/>
        </p:nvPicPr>
        <p:blipFill rotWithShape="1">
          <a:blip r:embed="rId9">
            <a:alphaModFix/>
          </a:blip>
          <a:srcRect/>
          <a:stretch/>
        </p:blipFill>
        <p:spPr>
          <a:xfrm>
            <a:off x="1545462" y="3222170"/>
            <a:ext cx="752104" cy="1088571"/>
          </a:xfrm>
          <a:prstGeom prst="rect">
            <a:avLst/>
          </a:prstGeom>
          <a:noFill/>
          <a:ln>
            <a:noFill/>
          </a:ln>
        </p:spPr>
      </p:pic>
      <p:pic>
        <p:nvPicPr>
          <p:cNvPr id="211" name="Google Shape;211;p29"/>
          <p:cNvPicPr preferRelativeResize="0"/>
          <p:nvPr/>
        </p:nvPicPr>
        <p:blipFill rotWithShape="1">
          <a:blip r:embed="rId10">
            <a:alphaModFix/>
          </a:blip>
          <a:srcRect/>
          <a:stretch/>
        </p:blipFill>
        <p:spPr>
          <a:xfrm>
            <a:off x="732436" y="1066799"/>
            <a:ext cx="740150" cy="1088571"/>
          </a:xfrm>
          <a:prstGeom prst="rect">
            <a:avLst/>
          </a:prstGeom>
          <a:noFill/>
          <a:ln>
            <a:noFill/>
          </a:ln>
        </p:spPr>
      </p:pic>
      <p:pic>
        <p:nvPicPr>
          <p:cNvPr id="212" name="Google Shape;212;p29"/>
          <p:cNvPicPr preferRelativeResize="0"/>
          <p:nvPr/>
        </p:nvPicPr>
        <p:blipFill rotWithShape="1">
          <a:blip r:embed="rId11">
            <a:alphaModFix/>
          </a:blip>
          <a:srcRect/>
          <a:stretch/>
        </p:blipFill>
        <p:spPr>
          <a:xfrm>
            <a:off x="16822" y="2177142"/>
            <a:ext cx="748638" cy="1088571"/>
          </a:xfrm>
          <a:prstGeom prst="rect">
            <a:avLst/>
          </a:prstGeom>
          <a:noFill/>
          <a:ln>
            <a:noFill/>
          </a:ln>
        </p:spPr>
      </p:pic>
      <p:pic>
        <p:nvPicPr>
          <p:cNvPr id="213" name="Google Shape;213;p29"/>
          <p:cNvPicPr preferRelativeResize="0"/>
          <p:nvPr/>
        </p:nvPicPr>
        <p:blipFill rotWithShape="1">
          <a:blip r:embed="rId12">
            <a:alphaModFix/>
          </a:blip>
          <a:srcRect/>
          <a:stretch/>
        </p:blipFill>
        <p:spPr>
          <a:xfrm>
            <a:off x="1513425" y="0"/>
            <a:ext cx="742030" cy="1088571"/>
          </a:xfrm>
          <a:prstGeom prst="rect">
            <a:avLst/>
          </a:prstGeom>
          <a:noFill/>
          <a:ln>
            <a:noFill/>
          </a:ln>
        </p:spPr>
      </p:pic>
      <p:pic>
        <p:nvPicPr>
          <p:cNvPr id="214" name="Google Shape;214;p29"/>
          <p:cNvPicPr preferRelativeResize="0"/>
          <p:nvPr/>
        </p:nvPicPr>
        <p:blipFill rotWithShape="1">
          <a:blip r:embed="rId13">
            <a:alphaModFix/>
          </a:blip>
          <a:srcRect/>
          <a:stretch/>
        </p:blipFill>
        <p:spPr>
          <a:xfrm>
            <a:off x="16822" y="1066799"/>
            <a:ext cx="743462" cy="1088571"/>
          </a:xfrm>
          <a:prstGeom prst="rect">
            <a:avLst/>
          </a:prstGeom>
          <a:noFill/>
          <a:ln>
            <a:noFill/>
          </a:ln>
        </p:spPr>
      </p:pic>
      <p:pic>
        <p:nvPicPr>
          <p:cNvPr id="215" name="Google Shape;215;p29"/>
          <p:cNvPicPr preferRelativeResize="0"/>
          <p:nvPr/>
        </p:nvPicPr>
        <p:blipFill rotWithShape="1">
          <a:blip r:embed="rId14">
            <a:alphaModFix/>
          </a:blip>
          <a:srcRect/>
          <a:stretch/>
        </p:blipFill>
        <p:spPr>
          <a:xfrm>
            <a:off x="1574224" y="4267186"/>
            <a:ext cx="747289" cy="1088571"/>
          </a:xfrm>
          <a:prstGeom prst="rect">
            <a:avLst/>
          </a:prstGeom>
          <a:noFill/>
          <a:ln>
            <a:noFill/>
          </a:ln>
        </p:spPr>
      </p:pic>
      <p:pic>
        <p:nvPicPr>
          <p:cNvPr id="216" name="Google Shape;216;p29"/>
          <p:cNvPicPr preferRelativeResize="0"/>
          <p:nvPr/>
        </p:nvPicPr>
        <p:blipFill rotWithShape="1">
          <a:blip r:embed="rId15">
            <a:alphaModFix/>
          </a:blip>
          <a:srcRect/>
          <a:stretch/>
        </p:blipFill>
        <p:spPr>
          <a:xfrm>
            <a:off x="0" y="0"/>
            <a:ext cx="754083" cy="1088571"/>
          </a:xfrm>
          <a:prstGeom prst="rect">
            <a:avLst/>
          </a:prstGeom>
          <a:noFill/>
          <a:ln>
            <a:noFill/>
          </a:ln>
        </p:spPr>
      </p:pic>
      <p:pic>
        <p:nvPicPr>
          <p:cNvPr id="217" name="Google Shape;217;p29"/>
          <p:cNvPicPr preferRelativeResize="0"/>
          <p:nvPr/>
        </p:nvPicPr>
        <p:blipFill rotWithShape="1">
          <a:blip r:embed="rId16">
            <a:alphaModFix/>
          </a:blip>
          <a:srcRect/>
          <a:stretch/>
        </p:blipFill>
        <p:spPr>
          <a:xfrm>
            <a:off x="761965" y="43535"/>
            <a:ext cx="784054" cy="1023257"/>
          </a:xfrm>
          <a:prstGeom prst="rect">
            <a:avLst/>
          </a:prstGeom>
          <a:noFill/>
          <a:ln>
            <a:noFill/>
          </a:ln>
        </p:spPr>
      </p:pic>
      <p:pic>
        <p:nvPicPr>
          <p:cNvPr id="218" name="Google Shape;218;p29"/>
          <p:cNvPicPr preferRelativeResize="0"/>
          <p:nvPr/>
        </p:nvPicPr>
        <p:blipFill rotWithShape="1">
          <a:blip r:embed="rId16">
            <a:alphaModFix/>
          </a:blip>
          <a:srcRect/>
          <a:stretch/>
        </p:blipFill>
        <p:spPr>
          <a:xfrm>
            <a:off x="2220029" y="43535"/>
            <a:ext cx="784054" cy="1023257"/>
          </a:xfrm>
          <a:prstGeom prst="rect">
            <a:avLst/>
          </a:prstGeom>
          <a:noFill/>
          <a:ln>
            <a:noFill/>
          </a:ln>
        </p:spPr>
      </p:pic>
      <p:pic>
        <p:nvPicPr>
          <p:cNvPr id="219" name="Google Shape;219;p29"/>
          <p:cNvPicPr preferRelativeResize="0"/>
          <p:nvPr/>
        </p:nvPicPr>
        <p:blipFill rotWithShape="1">
          <a:blip r:embed="rId16">
            <a:alphaModFix/>
          </a:blip>
          <a:srcRect/>
          <a:stretch/>
        </p:blipFill>
        <p:spPr>
          <a:xfrm>
            <a:off x="1524323" y="1066792"/>
            <a:ext cx="784054" cy="1023257"/>
          </a:xfrm>
          <a:prstGeom prst="rect">
            <a:avLst/>
          </a:prstGeom>
          <a:noFill/>
          <a:ln>
            <a:noFill/>
          </a:ln>
        </p:spPr>
      </p:pic>
      <p:pic>
        <p:nvPicPr>
          <p:cNvPr id="220" name="Google Shape;220;p29"/>
          <p:cNvPicPr preferRelativeResize="0"/>
          <p:nvPr/>
        </p:nvPicPr>
        <p:blipFill rotWithShape="1">
          <a:blip r:embed="rId16">
            <a:alphaModFix/>
          </a:blip>
          <a:srcRect/>
          <a:stretch/>
        </p:blipFill>
        <p:spPr>
          <a:xfrm>
            <a:off x="2242144" y="1066792"/>
            <a:ext cx="784054" cy="1023257"/>
          </a:xfrm>
          <a:prstGeom prst="rect">
            <a:avLst/>
          </a:prstGeom>
          <a:noFill/>
          <a:ln>
            <a:noFill/>
          </a:ln>
        </p:spPr>
      </p:pic>
      <p:pic>
        <p:nvPicPr>
          <p:cNvPr id="221" name="Google Shape;221;p29"/>
          <p:cNvPicPr preferRelativeResize="0"/>
          <p:nvPr/>
        </p:nvPicPr>
        <p:blipFill rotWithShape="1">
          <a:blip r:embed="rId16">
            <a:alphaModFix/>
          </a:blip>
          <a:srcRect/>
          <a:stretch/>
        </p:blipFill>
        <p:spPr>
          <a:xfrm>
            <a:off x="2242144" y="2133584"/>
            <a:ext cx="784054" cy="1023257"/>
          </a:xfrm>
          <a:prstGeom prst="rect">
            <a:avLst/>
          </a:prstGeom>
          <a:noFill/>
          <a:ln>
            <a:noFill/>
          </a:ln>
        </p:spPr>
      </p:pic>
      <p:pic>
        <p:nvPicPr>
          <p:cNvPr id="222" name="Google Shape;222;p29"/>
          <p:cNvPicPr preferRelativeResize="0"/>
          <p:nvPr/>
        </p:nvPicPr>
        <p:blipFill rotWithShape="1">
          <a:blip r:embed="rId16">
            <a:alphaModFix/>
          </a:blip>
          <a:srcRect/>
          <a:stretch/>
        </p:blipFill>
        <p:spPr>
          <a:xfrm>
            <a:off x="761965" y="2177138"/>
            <a:ext cx="784054" cy="1023257"/>
          </a:xfrm>
          <a:prstGeom prst="rect">
            <a:avLst/>
          </a:prstGeom>
          <a:noFill/>
          <a:ln>
            <a:noFill/>
          </a:ln>
        </p:spPr>
      </p:pic>
      <p:pic>
        <p:nvPicPr>
          <p:cNvPr id="223" name="Google Shape;223;p29"/>
          <p:cNvPicPr preferRelativeResize="0"/>
          <p:nvPr/>
        </p:nvPicPr>
        <p:blipFill rotWithShape="1">
          <a:blip r:embed="rId16">
            <a:alphaModFix/>
          </a:blip>
          <a:srcRect/>
          <a:stretch/>
        </p:blipFill>
        <p:spPr>
          <a:xfrm>
            <a:off x="16822" y="3265703"/>
            <a:ext cx="784054" cy="1023257"/>
          </a:xfrm>
          <a:prstGeom prst="rect">
            <a:avLst/>
          </a:prstGeom>
          <a:noFill/>
          <a:ln>
            <a:noFill/>
          </a:ln>
        </p:spPr>
      </p:pic>
      <p:pic>
        <p:nvPicPr>
          <p:cNvPr id="224" name="Google Shape;224;p29"/>
          <p:cNvPicPr preferRelativeResize="0"/>
          <p:nvPr/>
        </p:nvPicPr>
        <p:blipFill rotWithShape="1">
          <a:blip r:embed="rId16">
            <a:alphaModFix/>
          </a:blip>
          <a:srcRect/>
          <a:stretch/>
        </p:blipFill>
        <p:spPr>
          <a:xfrm>
            <a:off x="2285349" y="3200385"/>
            <a:ext cx="784054" cy="1023257"/>
          </a:xfrm>
          <a:prstGeom prst="rect">
            <a:avLst/>
          </a:prstGeom>
          <a:noFill/>
          <a:ln>
            <a:noFill/>
          </a:ln>
        </p:spPr>
      </p:pic>
      <p:pic>
        <p:nvPicPr>
          <p:cNvPr id="225" name="Google Shape;225;p29"/>
          <p:cNvPicPr preferRelativeResize="0"/>
          <p:nvPr/>
        </p:nvPicPr>
        <p:blipFill rotWithShape="1">
          <a:blip r:embed="rId16">
            <a:alphaModFix/>
          </a:blip>
          <a:srcRect/>
          <a:stretch/>
        </p:blipFill>
        <p:spPr>
          <a:xfrm>
            <a:off x="3045818" y="3222162"/>
            <a:ext cx="784054" cy="1023257"/>
          </a:xfrm>
          <a:prstGeom prst="rect">
            <a:avLst/>
          </a:prstGeom>
          <a:noFill/>
          <a:ln>
            <a:noFill/>
          </a:ln>
        </p:spPr>
      </p:pic>
      <p:pic>
        <p:nvPicPr>
          <p:cNvPr id="226" name="Google Shape;226;p29"/>
          <p:cNvPicPr preferRelativeResize="0"/>
          <p:nvPr/>
        </p:nvPicPr>
        <p:blipFill rotWithShape="1">
          <a:blip r:embed="rId16">
            <a:alphaModFix/>
          </a:blip>
          <a:srcRect/>
          <a:stretch/>
        </p:blipFill>
        <p:spPr>
          <a:xfrm>
            <a:off x="780580" y="4288956"/>
            <a:ext cx="784054" cy="1023257"/>
          </a:xfrm>
          <a:prstGeom prst="rect">
            <a:avLst/>
          </a:prstGeom>
          <a:noFill/>
          <a:ln>
            <a:noFill/>
          </a:ln>
        </p:spPr>
      </p:pic>
      <p:pic>
        <p:nvPicPr>
          <p:cNvPr id="227" name="Google Shape;227;p29"/>
          <p:cNvPicPr preferRelativeResize="0"/>
          <p:nvPr/>
        </p:nvPicPr>
        <p:blipFill rotWithShape="1">
          <a:blip r:embed="rId16">
            <a:alphaModFix/>
          </a:blip>
          <a:srcRect/>
          <a:stretch/>
        </p:blipFill>
        <p:spPr>
          <a:xfrm>
            <a:off x="2305406" y="4245419"/>
            <a:ext cx="784054" cy="1023257"/>
          </a:xfrm>
          <a:prstGeom prst="rect">
            <a:avLst/>
          </a:prstGeom>
          <a:noFill/>
          <a:ln>
            <a:noFill/>
          </a:ln>
        </p:spPr>
      </p:pic>
      <p:pic>
        <p:nvPicPr>
          <p:cNvPr id="228" name="Google Shape;228;p29"/>
          <p:cNvPicPr preferRelativeResize="0"/>
          <p:nvPr/>
        </p:nvPicPr>
        <p:blipFill rotWithShape="1">
          <a:blip r:embed="rId16">
            <a:alphaModFix/>
          </a:blip>
          <a:srcRect/>
          <a:stretch/>
        </p:blipFill>
        <p:spPr>
          <a:xfrm>
            <a:off x="3110716" y="4245419"/>
            <a:ext cx="784054" cy="1023257"/>
          </a:xfrm>
          <a:prstGeom prst="rect">
            <a:avLst/>
          </a:prstGeom>
          <a:noFill/>
          <a:ln>
            <a:noFill/>
          </a:ln>
        </p:spPr>
      </p:pic>
      <p:sp>
        <p:nvSpPr>
          <p:cNvPr id="229" name="Google Shape;229;p29"/>
          <p:cNvSpPr/>
          <p:nvPr/>
        </p:nvSpPr>
        <p:spPr>
          <a:xfrm>
            <a:off x="16822" y="6053194"/>
            <a:ext cx="886097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https://upload.wikimedia.org/wikipedia/commons/5/55/Atlasnye_playing_cards_deck.svg</a:t>
            </a:r>
            <a:endParaRPr sz="1800" b="0" i="0" u="none" strike="noStrike" cap="none">
              <a:solidFill>
                <a:schemeClr val="lt1"/>
              </a:solidFill>
              <a:latin typeface="Calibri"/>
              <a:ea typeface="Calibri"/>
              <a:cs typeface="Calibri"/>
              <a:sym typeface="Calibri"/>
            </a:endParaRPr>
          </a:p>
        </p:txBody>
      </p:sp>
      <p:sp>
        <p:nvSpPr>
          <p:cNvPr id="230" name="Google Shape;230;p29"/>
          <p:cNvSpPr/>
          <p:nvPr/>
        </p:nvSpPr>
        <p:spPr>
          <a:xfrm>
            <a:off x="16822" y="6422526"/>
            <a:ext cx="91440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https://publicdomainvectors.org/en/free-clipart/Grid-red-playing-card-vector-image/9068.html</a:t>
            </a:r>
            <a:endParaRPr sz="1400" b="0" i="0" u="none" strike="noStrike" cap="none">
              <a:solidFill>
                <a:srgbClr val="000000"/>
              </a:solidFill>
              <a:latin typeface="Arial"/>
              <a:ea typeface="Arial"/>
              <a:cs typeface="Arial"/>
              <a:sym typeface="Arial"/>
            </a:endParaRPr>
          </a:p>
        </p:txBody>
      </p:sp>
      <p:sp>
        <p:nvSpPr>
          <p:cNvPr id="231" name="Google Shape;231;p29"/>
          <p:cNvSpPr txBox="1">
            <a:spLocks noGrp="1"/>
          </p:cNvSpPr>
          <p:nvPr>
            <p:ph type="body" idx="1"/>
          </p:nvPr>
        </p:nvSpPr>
        <p:spPr>
          <a:xfrm>
            <a:off x="5802088" y="65290"/>
            <a:ext cx="6128656" cy="5618572"/>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Deal out a 5x5 grid of cards with a random pattern of face-up and face-down cards, like this.</a:t>
            </a:r>
            <a:endParaRPr sz="2000"/>
          </a:p>
        </p:txBody>
      </p:sp>
      <p:sp>
        <p:nvSpPr>
          <p:cNvPr id="2" name="Slide Number Placeholder 1">
            <a:extLst>
              <a:ext uri="{FF2B5EF4-FFF2-40B4-BE49-F238E27FC236}">
                <a16:creationId xmlns:a16="http://schemas.microsoft.com/office/drawing/2014/main" id="{8E62A430-29AF-21C5-A056-7C890C5AEE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0"/>
          <p:cNvPicPr preferRelativeResize="0"/>
          <p:nvPr/>
        </p:nvPicPr>
        <p:blipFill rotWithShape="1">
          <a:blip r:embed="rId3">
            <a:alphaModFix/>
          </a:blip>
          <a:srcRect/>
          <a:stretch/>
        </p:blipFill>
        <p:spPr>
          <a:xfrm>
            <a:off x="19137" y="4299836"/>
            <a:ext cx="734338" cy="1088571"/>
          </a:xfrm>
          <a:prstGeom prst="rect">
            <a:avLst/>
          </a:prstGeom>
          <a:noFill/>
          <a:ln>
            <a:noFill/>
          </a:ln>
        </p:spPr>
      </p:pic>
      <p:pic>
        <p:nvPicPr>
          <p:cNvPr id="237" name="Google Shape;237;p30"/>
          <p:cNvPicPr preferRelativeResize="0"/>
          <p:nvPr/>
        </p:nvPicPr>
        <p:blipFill rotWithShape="1">
          <a:blip r:embed="rId4">
            <a:alphaModFix/>
          </a:blip>
          <a:srcRect/>
          <a:stretch/>
        </p:blipFill>
        <p:spPr>
          <a:xfrm>
            <a:off x="3938188" y="5290444"/>
            <a:ext cx="737546" cy="1088571"/>
          </a:xfrm>
          <a:prstGeom prst="rect">
            <a:avLst/>
          </a:prstGeom>
          <a:noFill/>
          <a:ln>
            <a:noFill/>
          </a:ln>
        </p:spPr>
      </p:pic>
      <p:pic>
        <p:nvPicPr>
          <p:cNvPr id="238" name="Google Shape;238;p30"/>
          <p:cNvPicPr preferRelativeResize="0"/>
          <p:nvPr/>
        </p:nvPicPr>
        <p:blipFill rotWithShape="1">
          <a:blip r:embed="rId5">
            <a:alphaModFix/>
          </a:blip>
          <a:srcRect/>
          <a:stretch/>
        </p:blipFill>
        <p:spPr>
          <a:xfrm>
            <a:off x="3057511" y="2155368"/>
            <a:ext cx="750124" cy="1088571"/>
          </a:xfrm>
          <a:prstGeom prst="rect">
            <a:avLst/>
          </a:prstGeom>
          <a:noFill/>
          <a:ln>
            <a:noFill/>
          </a:ln>
        </p:spPr>
      </p:pic>
      <p:pic>
        <p:nvPicPr>
          <p:cNvPr id="239" name="Google Shape;239;p30"/>
          <p:cNvPicPr preferRelativeResize="0"/>
          <p:nvPr/>
        </p:nvPicPr>
        <p:blipFill rotWithShape="1">
          <a:blip r:embed="rId6">
            <a:alphaModFix/>
          </a:blip>
          <a:srcRect/>
          <a:stretch/>
        </p:blipFill>
        <p:spPr>
          <a:xfrm>
            <a:off x="3028785" y="1066797"/>
            <a:ext cx="737546" cy="1088571"/>
          </a:xfrm>
          <a:prstGeom prst="rect">
            <a:avLst/>
          </a:prstGeom>
          <a:noFill/>
          <a:ln>
            <a:noFill/>
          </a:ln>
        </p:spPr>
      </p:pic>
      <p:pic>
        <p:nvPicPr>
          <p:cNvPr id="240" name="Google Shape;240;p30"/>
          <p:cNvPicPr preferRelativeResize="0"/>
          <p:nvPr/>
        </p:nvPicPr>
        <p:blipFill rotWithShape="1">
          <a:blip r:embed="rId7">
            <a:alphaModFix/>
          </a:blip>
          <a:srcRect/>
          <a:stretch/>
        </p:blipFill>
        <p:spPr>
          <a:xfrm>
            <a:off x="800713" y="3222170"/>
            <a:ext cx="736909" cy="1088571"/>
          </a:xfrm>
          <a:prstGeom prst="rect">
            <a:avLst/>
          </a:prstGeom>
          <a:noFill/>
          <a:ln>
            <a:noFill/>
          </a:ln>
        </p:spPr>
      </p:pic>
      <p:pic>
        <p:nvPicPr>
          <p:cNvPr id="241" name="Google Shape;241;p30"/>
          <p:cNvPicPr preferRelativeResize="0"/>
          <p:nvPr/>
        </p:nvPicPr>
        <p:blipFill rotWithShape="1">
          <a:blip r:embed="rId8">
            <a:alphaModFix/>
          </a:blip>
          <a:srcRect/>
          <a:stretch/>
        </p:blipFill>
        <p:spPr>
          <a:xfrm>
            <a:off x="3027677" y="21770"/>
            <a:ext cx="732919" cy="1088571"/>
          </a:xfrm>
          <a:prstGeom prst="rect">
            <a:avLst/>
          </a:prstGeom>
          <a:noFill/>
          <a:ln>
            <a:noFill/>
          </a:ln>
        </p:spPr>
      </p:pic>
      <p:pic>
        <p:nvPicPr>
          <p:cNvPr id="242" name="Google Shape;242;p30"/>
          <p:cNvPicPr preferRelativeResize="0"/>
          <p:nvPr/>
        </p:nvPicPr>
        <p:blipFill rotWithShape="1">
          <a:blip r:embed="rId9">
            <a:alphaModFix/>
          </a:blip>
          <a:srcRect/>
          <a:stretch/>
        </p:blipFill>
        <p:spPr>
          <a:xfrm>
            <a:off x="1540021" y="2155369"/>
            <a:ext cx="745328" cy="1088571"/>
          </a:xfrm>
          <a:prstGeom prst="rect">
            <a:avLst/>
          </a:prstGeom>
          <a:noFill/>
          <a:ln>
            <a:noFill/>
          </a:ln>
        </p:spPr>
      </p:pic>
      <p:pic>
        <p:nvPicPr>
          <p:cNvPr id="243" name="Google Shape;243;p30"/>
          <p:cNvPicPr preferRelativeResize="0"/>
          <p:nvPr/>
        </p:nvPicPr>
        <p:blipFill rotWithShape="1">
          <a:blip r:embed="rId10">
            <a:alphaModFix/>
          </a:blip>
          <a:srcRect/>
          <a:stretch/>
        </p:blipFill>
        <p:spPr>
          <a:xfrm>
            <a:off x="3860719" y="2155362"/>
            <a:ext cx="738181" cy="1088571"/>
          </a:xfrm>
          <a:prstGeom prst="rect">
            <a:avLst/>
          </a:prstGeom>
          <a:noFill/>
          <a:ln>
            <a:noFill/>
          </a:ln>
        </p:spPr>
      </p:pic>
      <p:pic>
        <p:nvPicPr>
          <p:cNvPr id="244" name="Google Shape;244;p30"/>
          <p:cNvPicPr preferRelativeResize="0"/>
          <p:nvPr/>
        </p:nvPicPr>
        <p:blipFill rotWithShape="1">
          <a:blip r:embed="rId11">
            <a:alphaModFix/>
          </a:blip>
          <a:srcRect/>
          <a:stretch/>
        </p:blipFill>
        <p:spPr>
          <a:xfrm>
            <a:off x="3152211" y="5312236"/>
            <a:ext cx="736213" cy="1088571"/>
          </a:xfrm>
          <a:prstGeom prst="rect">
            <a:avLst/>
          </a:prstGeom>
          <a:noFill/>
          <a:ln>
            <a:noFill/>
          </a:ln>
        </p:spPr>
      </p:pic>
      <p:pic>
        <p:nvPicPr>
          <p:cNvPr id="245" name="Google Shape;245;p30"/>
          <p:cNvPicPr preferRelativeResize="0"/>
          <p:nvPr/>
        </p:nvPicPr>
        <p:blipFill rotWithShape="1">
          <a:blip r:embed="rId12">
            <a:alphaModFix/>
          </a:blip>
          <a:srcRect/>
          <a:stretch/>
        </p:blipFill>
        <p:spPr>
          <a:xfrm>
            <a:off x="3760749" y="21757"/>
            <a:ext cx="742118" cy="1088571"/>
          </a:xfrm>
          <a:prstGeom prst="rect">
            <a:avLst/>
          </a:prstGeom>
          <a:noFill/>
          <a:ln>
            <a:noFill/>
          </a:ln>
        </p:spPr>
      </p:pic>
      <p:pic>
        <p:nvPicPr>
          <p:cNvPr id="246" name="Google Shape;246;p30"/>
          <p:cNvPicPr preferRelativeResize="0"/>
          <p:nvPr/>
        </p:nvPicPr>
        <p:blipFill rotWithShape="1">
          <a:blip r:embed="rId13">
            <a:alphaModFix/>
          </a:blip>
          <a:srcRect/>
          <a:stretch/>
        </p:blipFill>
        <p:spPr>
          <a:xfrm>
            <a:off x="1545462" y="3222170"/>
            <a:ext cx="752104" cy="1088571"/>
          </a:xfrm>
          <a:prstGeom prst="rect">
            <a:avLst/>
          </a:prstGeom>
          <a:noFill/>
          <a:ln>
            <a:noFill/>
          </a:ln>
        </p:spPr>
      </p:pic>
      <p:pic>
        <p:nvPicPr>
          <p:cNvPr id="247" name="Google Shape;247;p30"/>
          <p:cNvPicPr preferRelativeResize="0"/>
          <p:nvPr/>
        </p:nvPicPr>
        <p:blipFill rotWithShape="1">
          <a:blip r:embed="rId14">
            <a:alphaModFix/>
          </a:blip>
          <a:srcRect/>
          <a:stretch/>
        </p:blipFill>
        <p:spPr>
          <a:xfrm>
            <a:off x="732436" y="1066799"/>
            <a:ext cx="740150" cy="1088571"/>
          </a:xfrm>
          <a:prstGeom prst="rect">
            <a:avLst/>
          </a:prstGeom>
          <a:noFill/>
          <a:ln>
            <a:noFill/>
          </a:ln>
        </p:spPr>
      </p:pic>
      <p:pic>
        <p:nvPicPr>
          <p:cNvPr id="248" name="Google Shape;248;p30"/>
          <p:cNvPicPr preferRelativeResize="0"/>
          <p:nvPr/>
        </p:nvPicPr>
        <p:blipFill rotWithShape="1">
          <a:blip r:embed="rId15">
            <a:alphaModFix/>
          </a:blip>
          <a:srcRect/>
          <a:stretch/>
        </p:blipFill>
        <p:spPr>
          <a:xfrm>
            <a:off x="16822" y="2177142"/>
            <a:ext cx="748638" cy="1088571"/>
          </a:xfrm>
          <a:prstGeom prst="rect">
            <a:avLst/>
          </a:prstGeom>
          <a:noFill/>
          <a:ln>
            <a:noFill/>
          </a:ln>
        </p:spPr>
      </p:pic>
      <p:pic>
        <p:nvPicPr>
          <p:cNvPr id="249" name="Google Shape;249;p30"/>
          <p:cNvPicPr preferRelativeResize="0"/>
          <p:nvPr/>
        </p:nvPicPr>
        <p:blipFill rotWithShape="1">
          <a:blip r:embed="rId16">
            <a:alphaModFix/>
          </a:blip>
          <a:srcRect/>
          <a:stretch/>
        </p:blipFill>
        <p:spPr>
          <a:xfrm>
            <a:off x="1513425" y="0"/>
            <a:ext cx="742030" cy="1088571"/>
          </a:xfrm>
          <a:prstGeom prst="rect">
            <a:avLst/>
          </a:prstGeom>
          <a:noFill/>
          <a:ln>
            <a:noFill/>
          </a:ln>
        </p:spPr>
      </p:pic>
      <p:pic>
        <p:nvPicPr>
          <p:cNvPr id="250" name="Google Shape;250;p30"/>
          <p:cNvPicPr preferRelativeResize="0"/>
          <p:nvPr/>
        </p:nvPicPr>
        <p:blipFill rotWithShape="1">
          <a:blip r:embed="rId17">
            <a:alphaModFix/>
          </a:blip>
          <a:srcRect/>
          <a:stretch/>
        </p:blipFill>
        <p:spPr>
          <a:xfrm>
            <a:off x="16822" y="1066799"/>
            <a:ext cx="743462" cy="1088571"/>
          </a:xfrm>
          <a:prstGeom prst="rect">
            <a:avLst/>
          </a:prstGeom>
          <a:noFill/>
          <a:ln>
            <a:noFill/>
          </a:ln>
        </p:spPr>
      </p:pic>
      <p:pic>
        <p:nvPicPr>
          <p:cNvPr id="251" name="Google Shape;251;p30"/>
          <p:cNvPicPr preferRelativeResize="0"/>
          <p:nvPr/>
        </p:nvPicPr>
        <p:blipFill rotWithShape="1">
          <a:blip r:embed="rId18">
            <a:alphaModFix/>
          </a:blip>
          <a:srcRect/>
          <a:stretch/>
        </p:blipFill>
        <p:spPr>
          <a:xfrm>
            <a:off x="1574224" y="4267186"/>
            <a:ext cx="747289" cy="1088571"/>
          </a:xfrm>
          <a:prstGeom prst="rect">
            <a:avLst/>
          </a:prstGeom>
          <a:noFill/>
          <a:ln>
            <a:noFill/>
          </a:ln>
        </p:spPr>
      </p:pic>
      <p:pic>
        <p:nvPicPr>
          <p:cNvPr id="252" name="Google Shape;252;p30"/>
          <p:cNvPicPr preferRelativeResize="0"/>
          <p:nvPr/>
        </p:nvPicPr>
        <p:blipFill rotWithShape="1">
          <a:blip r:embed="rId19">
            <a:alphaModFix/>
          </a:blip>
          <a:srcRect/>
          <a:stretch/>
        </p:blipFill>
        <p:spPr>
          <a:xfrm>
            <a:off x="0" y="0"/>
            <a:ext cx="754083" cy="1088571"/>
          </a:xfrm>
          <a:prstGeom prst="rect">
            <a:avLst/>
          </a:prstGeom>
          <a:noFill/>
          <a:ln>
            <a:noFill/>
          </a:ln>
        </p:spPr>
      </p:pic>
      <p:pic>
        <p:nvPicPr>
          <p:cNvPr id="253" name="Google Shape;253;p30"/>
          <p:cNvPicPr preferRelativeResize="0"/>
          <p:nvPr/>
        </p:nvPicPr>
        <p:blipFill rotWithShape="1">
          <a:blip r:embed="rId20">
            <a:alphaModFix/>
          </a:blip>
          <a:srcRect/>
          <a:stretch/>
        </p:blipFill>
        <p:spPr>
          <a:xfrm>
            <a:off x="761965" y="43535"/>
            <a:ext cx="784054" cy="1023257"/>
          </a:xfrm>
          <a:prstGeom prst="rect">
            <a:avLst/>
          </a:prstGeom>
          <a:noFill/>
          <a:ln>
            <a:noFill/>
          </a:ln>
        </p:spPr>
      </p:pic>
      <p:pic>
        <p:nvPicPr>
          <p:cNvPr id="254" name="Google Shape;254;p30"/>
          <p:cNvPicPr preferRelativeResize="0"/>
          <p:nvPr/>
        </p:nvPicPr>
        <p:blipFill rotWithShape="1">
          <a:blip r:embed="rId20">
            <a:alphaModFix/>
          </a:blip>
          <a:srcRect/>
          <a:stretch/>
        </p:blipFill>
        <p:spPr>
          <a:xfrm>
            <a:off x="2220029" y="43535"/>
            <a:ext cx="784054" cy="1023257"/>
          </a:xfrm>
          <a:prstGeom prst="rect">
            <a:avLst/>
          </a:prstGeom>
          <a:noFill/>
          <a:ln>
            <a:noFill/>
          </a:ln>
        </p:spPr>
      </p:pic>
      <p:pic>
        <p:nvPicPr>
          <p:cNvPr id="255" name="Google Shape;255;p30"/>
          <p:cNvPicPr preferRelativeResize="0"/>
          <p:nvPr/>
        </p:nvPicPr>
        <p:blipFill rotWithShape="1">
          <a:blip r:embed="rId20">
            <a:alphaModFix/>
          </a:blip>
          <a:srcRect/>
          <a:stretch/>
        </p:blipFill>
        <p:spPr>
          <a:xfrm>
            <a:off x="1524323" y="1066792"/>
            <a:ext cx="784054" cy="1023257"/>
          </a:xfrm>
          <a:prstGeom prst="rect">
            <a:avLst/>
          </a:prstGeom>
          <a:noFill/>
          <a:ln>
            <a:noFill/>
          </a:ln>
        </p:spPr>
      </p:pic>
      <p:pic>
        <p:nvPicPr>
          <p:cNvPr id="256" name="Google Shape;256;p30"/>
          <p:cNvPicPr preferRelativeResize="0"/>
          <p:nvPr/>
        </p:nvPicPr>
        <p:blipFill rotWithShape="1">
          <a:blip r:embed="rId20">
            <a:alphaModFix/>
          </a:blip>
          <a:srcRect/>
          <a:stretch/>
        </p:blipFill>
        <p:spPr>
          <a:xfrm>
            <a:off x="2242144" y="1066792"/>
            <a:ext cx="784054" cy="1023257"/>
          </a:xfrm>
          <a:prstGeom prst="rect">
            <a:avLst/>
          </a:prstGeom>
          <a:noFill/>
          <a:ln>
            <a:noFill/>
          </a:ln>
        </p:spPr>
      </p:pic>
      <p:pic>
        <p:nvPicPr>
          <p:cNvPr id="257" name="Google Shape;257;p30"/>
          <p:cNvPicPr preferRelativeResize="0"/>
          <p:nvPr/>
        </p:nvPicPr>
        <p:blipFill rotWithShape="1">
          <a:blip r:embed="rId20">
            <a:alphaModFix/>
          </a:blip>
          <a:srcRect/>
          <a:stretch/>
        </p:blipFill>
        <p:spPr>
          <a:xfrm>
            <a:off x="2242144" y="2133584"/>
            <a:ext cx="784054" cy="1023257"/>
          </a:xfrm>
          <a:prstGeom prst="rect">
            <a:avLst/>
          </a:prstGeom>
          <a:noFill/>
          <a:ln>
            <a:noFill/>
          </a:ln>
        </p:spPr>
      </p:pic>
      <p:pic>
        <p:nvPicPr>
          <p:cNvPr id="258" name="Google Shape;258;p30"/>
          <p:cNvPicPr preferRelativeResize="0"/>
          <p:nvPr/>
        </p:nvPicPr>
        <p:blipFill rotWithShape="1">
          <a:blip r:embed="rId20">
            <a:alphaModFix/>
          </a:blip>
          <a:srcRect/>
          <a:stretch/>
        </p:blipFill>
        <p:spPr>
          <a:xfrm>
            <a:off x="761965" y="2177138"/>
            <a:ext cx="784054" cy="1023257"/>
          </a:xfrm>
          <a:prstGeom prst="rect">
            <a:avLst/>
          </a:prstGeom>
          <a:noFill/>
          <a:ln>
            <a:noFill/>
          </a:ln>
        </p:spPr>
      </p:pic>
      <p:pic>
        <p:nvPicPr>
          <p:cNvPr id="259" name="Google Shape;259;p30"/>
          <p:cNvPicPr preferRelativeResize="0"/>
          <p:nvPr/>
        </p:nvPicPr>
        <p:blipFill rotWithShape="1">
          <a:blip r:embed="rId20">
            <a:alphaModFix/>
          </a:blip>
          <a:srcRect/>
          <a:stretch/>
        </p:blipFill>
        <p:spPr>
          <a:xfrm>
            <a:off x="16822" y="3265703"/>
            <a:ext cx="784054" cy="1023257"/>
          </a:xfrm>
          <a:prstGeom prst="rect">
            <a:avLst/>
          </a:prstGeom>
          <a:noFill/>
          <a:ln>
            <a:noFill/>
          </a:ln>
        </p:spPr>
      </p:pic>
      <p:pic>
        <p:nvPicPr>
          <p:cNvPr id="260" name="Google Shape;260;p30"/>
          <p:cNvPicPr preferRelativeResize="0"/>
          <p:nvPr/>
        </p:nvPicPr>
        <p:blipFill rotWithShape="1">
          <a:blip r:embed="rId20">
            <a:alphaModFix/>
          </a:blip>
          <a:srcRect/>
          <a:stretch/>
        </p:blipFill>
        <p:spPr>
          <a:xfrm>
            <a:off x="2285349" y="3200385"/>
            <a:ext cx="784054" cy="1023257"/>
          </a:xfrm>
          <a:prstGeom prst="rect">
            <a:avLst/>
          </a:prstGeom>
          <a:noFill/>
          <a:ln>
            <a:noFill/>
          </a:ln>
        </p:spPr>
      </p:pic>
      <p:pic>
        <p:nvPicPr>
          <p:cNvPr id="261" name="Google Shape;261;p30"/>
          <p:cNvPicPr preferRelativeResize="0"/>
          <p:nvPr/>
        </p:nvPicPr>
        <p:blipFill rotWithShape="1">
          <a:blip r:embed="rId20">
            <a:alphaModFix/>
          </a:blip>
          <a:srcRect/>
          <a:stretch/>
        </p:blipFill>
        <p:spPr>
          <a:xfrm>
            <a:off x="3045818" y="3222162"/>
            <a:ext cx="784054" cy="1023257"/>
          </a:xfrm>
          <a:prstGeom prst="rect">
            <a:avLst/>
          </a:prstGeom>
          <a:noFill/>
          <a:ln>
            <a:noFill/>
          </a:ln>
        </p:spPr>
      </p:pic>
      <p:pic>
        <p:nvPicPr>
          <p:cNvPr id="262" name="Google Shape;262;p30"/>
          <p:cNvPicPr preferRelativeResize="0"/>
          <p:nvPr/>
        </p:nvPicPr>
        <p:blipFill rotWithShape="1">
          <a:blip r:embed="rId20">
            <a:alphaModFix/>
          </a:blip>
          <a:srcRect/>
          <a:stretch/>
        </p:blipFill>
        <p:spPr>
          <a:xfrm>
            <a:off x="-13064" y="5290444"/>
            <a:ext cx="784054" cy="1023257"/>
          </a:xfrm>
          <a:prstGeom prst="rect">
            <a:avLst/>
          </a:prstGeom>
          <a:noFill/>
          <a:ln>
            <a:noFill/>
          </a:ln>
        </p:spPr>
      </p:pic>
      <p:pic>
        <p:nvPicPr>
          <p:cNvPr id="263" name="Google Shape;263;p30"/>
          <p:cNvPicPr preferRelativeResize="0"/>
          <p:nvPr/>
        </p:nvPicPr>
        <p:blipFill rotWithShape="1">
          <a:blip r:embed="rId20">
            <a:alphaModFix/>
          </a:blip>
          <a:srcRect/>
          <a:stretch/>
        </p:blipFill>
        <p:spPr>
          <a:xfrm>
            <a:off x="780580" y="4288956"/>
            <a:ext cx="784054" cy="1023257"/>
          </a:xfrm>
          <a:prstGeom prst="rect">
            <a:avLst/>
          </a:prstGeom>
          <a:noFill/>
          <a:ln>
            <a:noFill/>
          </a:ln>
        </p:spPr>
      </p:pic>
      <p:pic>
        <p:nvPicPr>
          <p:cNvPr id="264" name="Google Shape;264;p30"/>
          <p:cNvPicPr preferRelativeResize="0"/>
          <p:nvPr/>
        </p:nvPicPr>
        <p:blipFill rotWithShape="1">
          <a:blip r:embed="rId20">
            <a:alphaModFix/>
          </a:blip>
          <a:srcRect/>
          <a:stretch/>
        </p:blipFill>
        <p:spPr>
          <a:xfrm>
            <a:off x="2305406" y="4245419"/>
            <a:ext cx="784054" cy="1023257"/>
          </a:xfrm>
          <a:prstGeom prst="rect">
            <a:avLst/>
          </a:prstGeom>
          <a:noFill/>
          <a:ln>
            <a:noFill/>
          </a:ln>
        </p:spPr>
      </p:pic>
      <p:pic>
        <p:nvPicPr>
          <p:cNvPr id="265" name="Google Shape;265;p30"/>
          <p:cNvPicPr preferRelativeResize="0"/>
          <p:nvPr/>
        </p:nvPicPr>
        <p:blipFill rotWithShape="1">
          <a:blip r:embed="rId20">
            <a:alphaModFix/>
          </a:blip>
          <a:srcRect/>
          <a:stretch/>
        </p:blipFill>
        <p:spPr>
          <a:xfrm>
            <a:off x="3110716" y="4245419"/>
            <a:ext cx="784054" cy="1023257"/>
          </a:xfrm>
          <a:prstGeom prst="rect">
            <a:avLst/>
          </a:prstGeom>
          <a:noFill/>
          <a:ln>
            <a:noFill/>
          </a:ln>
        </p:spPr>
      </p:pic>
      <p:pic>
        <p:nvPicPr>
          <p:cNvPr id="266" name="Google Shape;266;p30"/>
          <p:cNvPicPr preferRelativeResize="0"/>
          <p:nvPr/>
        </p:nvPicPr>
        <p:blipFill rotWithShape="1">
          <a:blip r:embed="rId20">
            <a:alphaModFix/>
          </a:blip>
          <a:srcRect/>
          <a:stretch/>
        </p:blipFill>
        <p:spPr>
          <a:xfrm>
            <a:off x="3849405" y="3243939"/>
            <a:ext cx="784054" cy="1023257"/>
          </a:xfrm>
          <a:prstGeom prst="rect">
            <a:avLst/>
          </a:prstGeom>
          <a:noFill/>
          <a:ln>
            <a:noFill/>
          </a:ln>
        </p:spPr>
      </p:pic>
      <p:pic>
        <p:nvPicPr>
          <p:cNvPr id="267" name="Google Shape;267;p30"/>
          <p:cNvPicPr preferRelativeResize="0"/>
          <p:nvPr/>
        </p:nvPicPr>
        <p:blipFill rotWithShape="1">
          <a:blip r:embed="rId20">
            <a:alphaModFix/>
          </a:blip>
          <a:srcRect/>
          <a:stretch/>
        </p:blipFill>
        <p:spPr>
          <a:xfrm>
            <a:off x="780580" y="5312204"/>
            <a:ext cx="784054" cy="1023257"/>
          </a:xfrm>
          <a:prstGeom prst="rect">
            <a:avLst/>
          </a:prstGeom>
          <a:noFill/>
          <a:ln>
            <a:noFill/>
          </a:ln>
        </p:spPr>
      </p:pic>
      <p:pic>
        <p:nvPicPr>
          <p:cNvPr id="268" name="Google Shape;268;p30"/>
          <p:cNvPicPr preferRelativeResize="0"/>
          <p:nvPr/>
        </p:nvPicPr>
        <p:blipFill rotWithShape="1">
          <a:blip r:embed="rId20">
            <a:alphaModFix/>
          </a:blip>
          <a:srcRect/>
          <a:stretch/>
        </p:blipFill>
        <p:spPr>
          <a:xfrm>
            <a:off x="1580847" y="5312203"/>
            <a:ext cx="784054" cy="1023257"/>
          </a:xfrm>
          <a:prstGeom prst="rect">
            <a:avLst/>
          </a:prstGeom>
          <a:noFill/>
          <a:ln>
            <a:noFill/>
          </a:ln>
        </p:spPr>
      </p:pic>
      <p:pic>
        <p:nvPicPr>
          <p:cNvPr id="269" name="Google Shape;269;p30"/>
          <p:cNvPicPr preferRelativeResize="0"/>
          <p:nvPr/>
        </p:nvPicPr>
        <p:blipFill rotWithShape="1">
          <a:blip r:embed="rId20">
            <a:alphaModFix/>
          </a:blip>
          <a:srcRect/>
          <a:stretch/>
        </p:blipFill>
        <p:spPr>
          <a:xfrm>
            <a:off x="2337726" y="5312203"/>
            <a:ext cx="784054" cy="1023257"/>
          </a:xfrm>
          <a:prstGeom prst="rect">
            <a:avLst/>
          </a:prstGeom>
          <a:noFill/>
          <a:ln>
            <a:noFill/>
          </a:ln>
        </p:spPr>
      </p:pic>
      <p:pic>
        <p:nvPicPr>
          <p:cNvPr id="270" name="Google Shape;270;p30"/>
          <p:cNvPicPr preferRelativeResize="0"/>
          <p:nvPr/>
        </p:nvPicPr>
        <p:blipFill rotWithShape="1">
          <a:blip r:embed="rId20">
            <a:alphaModFix/>
          </a:blip>
          <a:srcRect/>
          <a:stretch/>
        </p:blipFill>
        <p:spPr>
          <a:xfrm>
            <a:off x="3914934" y="4288956"/>
            <a:ext cx="784054" cy="1023257"/>
          </a:xfrm>
          <a:prstGeom prst="rect">
            <a:avLst/>
          </a:prstGeom>
          <a:noFill/>
          <a:ln>
            <a:noFill/>
          </a:ln>
        </p:spPr>
      </p:pic>
      <p:pic>
        <p:nvPicPr>
          <p:cNvPr id="271" name="Google Shape;271;p30"/>
          <p:cNvPicPr preferRelativeResize="0"/>
          <p:nvPr/>
        </p:nvPicPr>
        <p:blipFill rotWithShape="1">
          <a:blip r:embed="rId21">
            <a:alphaModFix/>
          </a:blip>
          <a:srcRect/>
          <a:stretch/>
        </p:blipFill>
        <p:spPr>
          <a:xfrm>
            <a:off x="3804138" y="1088543"/>
            <a:ext cx="703264" cy="1032451"/>
          </a:xfrm>
          <a:prstGeom prst="rect">
            <a:avLst/>
          </a:prstGeom>
          <a:noFill/>
          <a:ln>
            <a:noFill/>
          </a:ln>
        </p:spPr>
      </p:pic>
      <p:sp>
        <p:nvSpPr>
          <p:cNvPr id="272" name="Google Shape;272;p30"/>
          <p:cNvSpPr txBox="1">
            <a:spLocks noGrp="1"/>
          </p:cNvSpPr>
          <p:nvPr>
            <p:ph type="body" idx="1"/>
          </p:nvPr>
        </p:nvSpPr>
        <p:spPr>
          <a:xfrm>
            <a:off x="5802088" y="65290"/>
            <a:ext cx="6128656" cy="5618572"/>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Deal out a 5x5 grid of cards with a random pattern of face-up and face-down cards, like this.</a:t>
            </a:r>
            <a:endParaRPr/>
          </a:p>
          <a:p>
            <a:pPr marL="285750" lvl="0" indent="-285750" algn="l" rtl="0">
              <a:lnSpc>
                <a:spcPct val="100000"/>
              </a:lnSpc>
              <a:spcBef>
                <a:spcPts val="1000"/>
              </a:spcBef>
              <a:spcAft>
                <a:spcPts val="0"/>
              </a:spcAft>
              <a:buSzPts val="2400"/>
              <a:buChar char="•"/>
            </a:pPr>
            <a:r>
              <a:rPr lang="en-US" sz="2400"/>
              <a:t>Now, we add an additional row and column to the grid…</a:t>
            </a:r>
            <a:endParaRPr/>
          </a:p>
          <a:p>
            <a:pPr marL="285750" lvl="0" indent="-285750" algn="l" rtl="0">
              <a:lnSpc>
                <a:spcPct val="100000"/>
              </a:lnSpc>
              <a:spcBef>
                <a:spcPts val="1000"/>
              </a:spcBef>
              <a:spcAft>
                <a:spcPts val="0"/>
              </a:spcAft>
              <a:buSzPts val="2400"/>
              <a:buChar char="•"/>
            </a:pPr>
            <a:r>
              <a:rPr lang="en-US" sz="2400"/>
              <a:t>Then, introduce an “error” into this “binary” code by flipping a card over (it doesn’t matter whether the card is face-up or face-down).</a:t>
            </a:r>
            <a:endParaRPr/>
          </a:p>
        </p:txBody>
      </p:sp>
      <p:sp>
        <p:nvSpPr>
          <p:cNvPr id="2" name="Slide Number Placeholder 1">
            <a:extLst>
              <a:ext uri="{FF2B5EF4-FFF2-40B4-BE49-F238E27FC236}">
                <a16:creationId xmlns:a16="http://schemas.microsoft.com/office/drawing/2014/main" id="{68E1086D-0606-D2F1-055E-55DB4D49D3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1"/>
          <p:cNvPicPr preferRelativeResize="0"/>
          <p:nvPr/>
        </p:nvPicPr>
        <p:blipFill rotWithShape="1">
          <a:blip r:embed="rId3">
            <a:alphaModFix/>
          </a:blip>
          <a:srcRect/>
          <a:stretch/>
        </p:blipFill>
        <p:spPr>
          <a:xfrm>
            <a:off x="19137" y="4299836"/>
            <a:ext cx="734338" cy="1088571"/>
          </a:xfrm>
          <a:prstGeom prst="rect">
            <a:avLst/>
          </a:prstGeom>
          <a:noFill/>
          <a:ln>
            <a:noFill/>
          </a:ln>
        </p:spPr>
      </p:pic>
      <p:pic>
        <p:nvPicPr>
          <p:cNvPr id="278" name="Google Shape;278;p31"/>
          <p:cNvPicPr preferRelativeResize="0"/>
          <p:nvPr/>
        </p:nvPicPr>
        <p:blipFill rotWithShape="1">
          <a:blip r:embed="rId4">
            <a:alphaModFix/>
          </a:blip>
          <a:srcRect/>
          <a:stretch/>
        </p:blipFill>
        <p:spPr>
          <a:xfrm>
            <a:off x="3938188" y="5290444"/>
            <a:ext cx="737546" cy="1088571"/>
          </a:xfrm>
          <a:prstGeom prst="rect">
            <a:avLst/>
          </a:prstGeom>
          <a:noFill/>
          <a:ln>
            <a:noFill/>
          </a:ln>
        </p:spPr>
      </p:pic>
      <p:pic>
        <p:nvPicPr>
          <p:cNvPr id="279" name="Google Shape;279;p31"/>
          <p:cNvPicPr preferRelativeResize="0"/>
          <p:nvPr/>
        </p:nvPicPr>
        <p:blipFill rotWithShape="1">
          <a:blip r:embed="rId5">
            <a:alphaModFix/>
          </a:blip>
          <a:srcRect/>
          <a:stretch/>
        </p:blipFill>
        <p:spPr>
          <a:xfrm>
            <a:off x="3028785" y="1066797"/>
            <a:ext cx="737546" cy="1088571"/>
          </a:xfrm>
          <a:prstGeom prst="rect">
            <a:avLst/>
          </a:prstGeom>
          <a:noFill/>
          <a:ln>
            <a:noFill/>
          </a:ln>
        </p:spPr>
      </p:pic>
      <p:pic>
        <p:nvPicPr>
          <p:cNvPr id="280" name="Google Shape;280;p31"/>
          <p:cNvPicPr preferRelativeResize="0"/>
          <p:nvPr/>
        </p:nvPicPr>
        <p:blipFill rotWithShape="1">
          <a:blip r:embed="rId6">
            <a:alphaModFix/>
          </a:blip>
          <a:srcRect/>
          <a:stretch/>
        </p:blipFill>
        <p:spPr>
          <a:xfrm>
            <a:off x="800713" y="3222170"/>
            <a:ext cx="736909" cy="1088571"/>
          </a:xfrm>
          <a:prstGeom prst="rect">
            <a:avLst/>
          </a:prstGeom>
          <a:noFill/>
          <a:ln>
            <a:noFill/>
          </a:ln>
        </p:spPr>
      </p:pic>
      <p:pic>
        <p:nvPicPr>
          <p:cNvPr id="281" name="Google Shape;281;p31"/>
          <p:cNvPicPr preferRelativeResize="0"/>
          <p:nvPr/>
        </p:nvPicPr>
        <p:blipFill rotWithShape="1">
          <a:blip r:embed="rId7">
            <a:alphaModFix/>
          </a:blip>
          <a:srcRect/>
          <a:stretch/>
        </p:blipFill>
        <p:spPr>
          <a:xfrm>
            <a:off x="3027677" y="21770"/>
            <a:ext cx="732919" cy="1088571"/>
          </a:xfrm>
          <a:prstGeom prst="rect">
            <a:avLst/>
          </a:prstGeom>
          <a:noFill/>
          <a:ln>
            <a:noFill/>
          </a:ln>
        </p:spPr>
      </p:pic>
      <p:pic>
        <p:nvPicPr>
          <p:cNvPr id="282" name="Google Shape;282;p31"/>
          <p:cNvPicPr preferRelativeResize="0"/>
          <p:nvPr/>
        </p:nvPicPr>
        <p:blipFill rotWithShape="1">
          <a:blip r:embed="rId8">
            <a:alphaModFix/>
          </a:blip>
          <a:srcRect/>
          <a:stretch/>
        </p:blipFill>
        <p:spPr>
          <a:xfrm>
            <a:off x="1540021" y="2155369"/>
            <a:ext cx="745328" cy="1088571"/>
          </a:xfrm>
          <a:prstGeom prst="rect">
            <a:avLst/>
          </a:prstGeom>
          <a:noFill/>
          <a:ln>
            <a:noFill/>
          </a:ln>
        </p:spPr>
      </p:pic>
      <p:pic>
        <p:nvPicPr>
          <p:cNvPr id="283" name="Google Shape;283;p31"/>
          <p:cNvPicPr preferRelativeResize="0"/>
          <p:nvPr/>
        </p:nvPicPr>
        <p:blipFill rotWithShape="1">
          <a:blip r:embed="rId9">
            <a:alphaModFix/>
          </a:blip>
          <a:srcRect/>
          <a:stretch/>
        </p:blipFill>
        <p:spPr>
          <a:xfrm>
            <a:off x="3860719" y="2155362"/>
            <a:ext cx="738181" cy="1088571"/>
          </a:xfrm>
          <a:prstGeom prst="rect">
            <a:avLst/>
          </a:prstGeom>
          <a:noFill/>
          <a:ln>
            <a:noFill/>
          </a:ln>
        </p:spPr>
      </p:pic>
      <p:pic>
        <p:nvPicPr>
          <p:cNvPr id="284" name="Google Shape;284;p31"/>
          <p:cNvPicPr preferRelativeResize="0"/>
          <p:nvPr/>
        </p:nvPicPr>
        <p:blipFill rotWithShape="1">
          <a:blip r:embed="rId10">
            <a:alphaModFix/>
          </a:blip>
          <a:srcRect/>
          <a:stretch/>
        </p:blipFill>
        <p:spPr>
          <a:xfrm>
            <a:off x="3152211" y="5312236"/>
            <a:ext cx="736213" cy="1088571"/>
          </a:xfrm>
          <a:prstGeom prst="rect">
            <a:avLst/>
          </a:prstGeom>
          <a:noFill/>
          <a:ln>
            <a:noFill/>
          </a:ln>
        </p:spPr>
      </p:pic>
      <p:pic>
        <p:nvPicPr>
          <p:cNvPr id="285" name="Google Shape;285;p31"/>
          <p:cNvPicPr preferRelativeResize="0"/>
          <p:nvPr/>
        </p:nvPicPr>
        <p:blipFill rotWithShape="1">
          <a:blip r:embed="rId11">
            <a:alphaModFix/>
          </a:blip>
          <a:srcRect/>
          <a:stretch/>
        </p:blipFill>
        <p:spPr>
          <a:xfrm>
            <a:off x="3760749" y="21757"/>
            <a:ext cx="742118" cy="1088571"/>
          </a:xfrm>
          <a:prstGeom prst="rect">
            <a:avLst/>
          </a:prstGeom>
          <a:noFill/>
          <a:ln>
            <a:noFill/>
          </a:ln>
        </p:spPr>
      </p:pic>
      <p:pic>
        <p:nvPicPr>
          <p:cNvPr id="286" name="Google Shape;286;p31"/>
          <p:cNvPicPr preferRelativeResize="0"/>
          <p:nvPr/>
        </p:nvPicPr>
        <p:blipFill rotWithShape="1">
          <a:blip r:embed="rId12">
            <a:alphaModFix/>
          </a:blip>
          <a:srcRect/>
          <a:stretch/>
        </p:blipFill>
        <p:spPr>
          <a:xfrm>
            <a:off x="1545462" y="3222170"/>
            <a:ext cx="752104" cy="1088571"/>
          </a:xfrm>
          <a:prstGeom prst="rect">
            <a:avLst/>
          </a:prstGeom>
          <a:noFill/>
          <a:ln>
            <a:noFill/>
          </a:ln>
        </p:spPr>
      </p:pic>
      <p:pic>
        <p:nvPicPr>
          <p:cNvPr id="287" name="Google Shape;287;p31"/>
          <p:cNvPicPr preferRelativeResize="0"/>
          <p:nvPr/>
        </p:nvPicPr>
        <p:blipFill rotWithShape="1">
          <a:blip r:embed="rId13">
            <a:alphaModFix/>
          </a:blip>
          <a:srcRect/>
          <a:stretch/>
        </p:blipFill>
        <p:spPr>
          <a:xfrm>
            <a:off x="732436" y="1066799"/>
            <a:ext cx="740150" cy="1088571"/>
          </a:xfrm>
          <a:prstGeom prst="rect">
            <a:avLst/>
          </a:prstGeom>
          <a:noFill/>
          <a:ln>
            <a:noFill/>
          </a:ln>
        </p:spPr>
      </p:pic>
      <p:pic>
        <p:nvPicPr>
          <p:cNvPr id="288" name="Google Shape;288;p31"/>
          <p:cNvPicPr preferRelativeResize="0"/>
          <p:nvPr/>
        </p:nvPicPr>
        <p:blipFill rotWithShape="1">
          <a:blip r:embed="rId14">
            <a:alphaModFix/>
          </a:blip>
          <a:srcRect/>
          <a:stretch/>
        </p:blipFill>
        <p:spPr>
          <a:xfrm>
            <a:off x="16822" y="2177142"/>
            <a:ext cx="748638" cy="1088571"/>
          </a:xfrm>
          <a:prstGeom prst="rect">
            <a:avLst/>
          </a:prstGeom>
          <a:noFill/>
          <a:ln>
            <a:noFill/>
          </a:ln>
        </p:spPr>
      </p:pic>
      <p:pic>
        <p:nvPicPr>
          <p:cNvPr id="289" name="Google Shape;289;p31"/>
          <p:cNvPicPr preferRelativeResize="0"/>
          <p:nvPr/>
        </p:nvPicPr>
        <p:blipFill rotWithShape="1">
          <a:blip r:embed="rId15">
            <a:alphaModFix/>
          </a:blip>
          <a:srcRect/>
          <a:stretch/>
        </p:blipFill>
        <p:spPr>
          <a:xfrm>
            <a:off x="1513425" y="0"/>
            <a:ext cx="742030" cy="1088571"/>
          </a:xfrm>
          <a:prstGeom prst="rect">
            <a:avLst/>
          </a:prstGeom>
          <a:noFill/>
          <a:ln>
            <a:noFill/>
          </a:ln>
        </p:spPr>
      </p:pic>
      <p:pic>
        <p:nvPicPr>
          <p:cNvPr id="290" name="Google Shape;290;p31"/>
          <p:cNvPicPr preferRelativeResize="0"/>
          <p:nvPr/>
        </p:nvPicPr>
        <p:blipFill rotWithShape="1">
          <a:blip r:embed="rId16">
            <a:alphaModFix/>
          </a:blip>
          <a:srcRect/>
          <a:stretch/>
        </p:blipFill>
        <p:spPr>
          <a:xfrm>
            <a:off x="16822" y="1066799"/>
            <a:ext cx="743462" cy="1088571"/>
          </a:xfrm>
          <a:prstGeom prst="rect">
            <a:avLst/>
          </a:prstGeom>
          <a:noFill/>
          <a:ln>
            <a:noFill/>
          </a:ln>
        </p:spPr>
      </p:pic>
      <p:pic>
        <p:nvPicPr>
          <p:cNvPr id="291" name="Google Shape;291;p31"/>
          <p:cNvPicPr preferRelativeResize="0"/>
          <p:nvPr/>
        </p:nvPicPr>
        <p:blipFill rotWithShape="1">
          <a:blip r:embed="rId17">
            <a:alphaModFix/>
          </a:blip>
          <a:srcRect/>
          <a:stretch/>
        </p:blipFill>
        <p:spPr>
          <a:xfrm>
            <a:off x="1574224" y="4267186"/>
            <a:ext cx="747289" cy="1088571"/>
          </a:xfrm>
          <a:prstGeom prst="rect">
            <a:avLst/>
          </a:prstGeom>
          <a:noFill/>
          <a:ln>
            <a:noFill/>
          </a:ln>
        </p:spPr>
      </p:pic>
      <p:pic>
        <p:nvPicPr>
          <p:cNvPr id="292" name="Google Shape;292;p31"/>
          <p:cNvPicPr preferRelativeResize="0"/>
          <p:nvPr/>
        </p:nvPicPr>
        <p:blipFill rotWithShape="1">
          <a:blip r:embed="rId18">
            <a:alphaModFix/>
          </a:blip>
          <a:srcRect/>
          <a:stretch/>
        </p:blipFill>
        <p:spPr>
          <a:xfrm>
            <a:off x="0" y="0"/>
            <a:ext cx="754083" cy="1088571"/>
          </a:xfrm>
          <a:prstGeom prst="rect">
            <a:avLst/>
          </a:prstGeom>
          <a:noFill/>
          <a:ln>
            <a:noFill/>
          </a:ln>
        </p:spPr>
      </p:pic>
      <p:pic>
        <p:nvPicPr>
          <p:cNvPr id="293" name="Google Shape;293;p31"/>
          <p:cNvPicPr preferRelativeResize="0"/>
          <p:nvPr/>
        </p:nvPicPr>
        <p:blipFill rotWithShape="1">
          <a:blip r:embed="rId19">
            <a:alphaModFix/>
          </a:blip>
          <a:srcRect/>
          <a:stretch/>
        </p:blipFill>
        <p:spPr>
          <a:xfrm>
            <a:off x="761965" y="43535"/>
            <a:ext cx="784054" cy="1023257"/>
          </a:xfrm>
          <a:prstGeom prst="rect">
            <a:avLst/>
          </a:prstGeom>
          <a:noFill/>
          <a:ln>
            <a:noFill/>
          </a:ln>
        </p:spPr>
      </p:pic>
      <p:pic>
        <p:nvPicPr>
          <p:cNvPr id="294" name="Google Shape;294;p31"/>
          <p:cNvPicPr preferRelativeResize="0"/>
          <p:nvPr/>
        </p:nvPicPr>
        <p:blipFill rotWithShape="1">
          <a:blip r:embed="rId19">
            <a:alphaModFix/>
          </a:blip>
          <a:srcRect/>
          <a:stretch/>
        </p:blipFill>
        <p:spPr>
          <a:xfrm>
            <a:off x="2220029" y="43535"/>
            <a:ext cx="784054" cy="1023257"/>
          </a:xfrm>
          <a:prstGeom prst="rect">
            <a:avLst/>
          </a:prstGeom>
          <a:noFill/>
          <a:ln>
            <a:noFill/>
          </a:ln>
        </p:spPr>
      </p:pic>
      <p:pic>
        <p:nvPicPr>
          <p:cNvPr id="295" name="Google Shape;295;p31"/>
          <p:cNvPicPr preferRelativeResize="0"/>
          <p:nvPr/>
        </p:nvPicPr>
        <p:blipFill rotWithShape="1">
          <a:blip r:embed="rId19">
            <a:alphaModFix/>
          </a:blip>
          <a:srcRect/>
          <a:stretch/>
        </p:blipFill>
        <p:spPr>
          <a:xfrm>
            <a:off x="1524323" y="1066792"/>
            <a:ext cx="784054" cy="1023257"/>
          </a:xfrm>
          <a:prstGeom prst="rect">
            <a:avLst/>
          </a:prstGeom>
          <a:noFill/>
          <a:ln>
            <a:noFill/>
          </a:ln>
        </p:spPr>
      </p:pic>
      <p:pic>
        <p:nvPicPr>
          <p:cNvPr id="296" name="Google Shape;296;p31"/>
          <p:cNvPicPr preferRelativeResize="0"/>
          <p:nvPr/>
        </p:nvPicPr>
        <p:blipFill rotWithShape="1">
          <a:blip r:embed="rId19">
            <a:alphaModFix/>
          </a:blip>
          <a:srcRect/>
          <a:stretch/>
        </p:blipFill>
        <p:spPr>
          <a:xfrm>
            <a:off x="2242144" y="1066792"/>
            <a:ext cx="784054" cy="1023257"/>
          </a:xfrm>
          <a:prstGeom prst="rect">
            <a:avLst/>
          </a:prstGeom>
          <a:noFill/>
          <a:ln>
            <a:noFill/>
          </a:ln>
        </p:spPr>
      </p:pic>
      <p:pic>
        <p:nvPicPr>
          <p:cNvPr id="297" name="Google Shape;297;p31"/>
          <p:cNvPicPr preferRelativeResize="0"/>
          <p:nvPr/>
        </p:nvPicPr>
        <p:blipFill rotWithShape="1">
          <a:blip r:embed="rId19">
            <a:alphaModFix/>
          </a:blip>
          <a:srcRect/>
          <a:stretch/>
        </p:blipFill>
        <p:spPr>
          <a:xfrm>
            <a:off x="2242144" y="2133584"/>
            <a:ext cx="784054" cy="1023257"/>
          </a:xfrm>
          <a:prstGeom prst="rect">
            <a:avLst/>
          </a:prstGeom>
          <a:noFill/>
          <a:ln>
            <a:noFill/>
          </a:ln>
        </p:spPr>
      </p:pic>
      <p:pic>
        <p:nvPicPr>
          <p:cNvPr id="298" name="Google Shape;298;p31"/>
          <p:cNvPicPr preferRelativeResize="0"/>
          <p:nvPr/>
        </p:nvPicPr>
        <p:blipFill rotWithShape="1">
          <a:blip r:embed="rId19">
            <a:alphaModFix/>
          </a:blip>
          <a:srcRect/>
          <a:stretch/>
        </p:blipFill>
        <p:spPr>
          <a:xfrm>
            <a:off x="761965" y="2177138"/>
            <a:ext cx="784054" cy="1023257"/>
          </a:xfrm>
          <a:prstGeom prst="rect">
            <a:avLst/>
          </a:prstGeom>
          <a:noFill/>
          <a:ln>
            <a:noFill/>
          </a:ln>
        </p:spPr>
      </p:pic>
      <p:pic>
        <p:nvPicPr>
          <p:cNvPr id="299" name="Google Shape;299;p31"/>
          <p:cNvPicPr preferRelativeResize="0"/>
          <p:nvPr/>
        </p:nvPicPr>
        <p:blipFill rotWithShape="1">
          <a:blip r:embed="rId19">
            <a:alphaModFix/>
          </a:blip>
          <a:srcRect/>
          <a:stretch/>
        </p:blipFill>
        <p:spPr>
          <a:xfrm>
            <a:off x="16822" y="3265703"/>
            <a:ext cx="784054" cy="1023257"/>
          </a:xfrm>
          <a:prstGeom prst="rect">
            <a:avLst/>
          </a:prstGeom>
          <a:noFill/>
          <a:ln>
            <a:noFill/>
          </a:ln>
        </p:spPr>
      </p:pic>
      <p:pic>
        <p:nvPicPr>
          <p:cNvPr id="300" name="Google Shape;300;p31"/>
          <p:cNvPicPr preferRelativeResize="0"/>
          <p:nvPr/>
        </p:nvPicPr>
        <p:blipFill rotWithShape="1">
          <a:blip r:embed="rId19">
            <a:alphaModFix/>
          </a:blip>
          <a:srcRect/>
          <a:stretch/>
        </p:blipFill>
        <p:spPr>
          <a:xfrm>
            <a:off x="2285349" y="3200385"/>
            <a:ext cx="784054" cy="1023257"/>
          </a:xfrm>
          <a:prstGeom prst="rect">
            <a:avLst/>
          </a:prstGeom>
          <a:noFill/>
          <a:ln>
            <a:noFill/>
          </a:ln>
        </p:spPr>
      </p:pic>
      <p:pic>
        <p:nvPicPr>
          <p:cNvPr id="301" name="Google Shape;301;p31"/>
          <p:cNvPicPr preferRelativeResize="0"/>
          <p:nvPr/>
        </p:nvPicPr>
        <p:blipFill rotWithShape="1">
          <a:blip r:embed="rId19">
            <a:alphaModFix/>
          </a:blip>
          <a:srcRect/>
          <a:stretch/>
        </p:blipFill>
        <p:spPr>
          <a:xfrm>
            <a:off x="3045818" y="3222162"/>
            <a:ext cx="784054" cy="1023257"/>
          </a:xfrm>
          <a:prstGeom prst="rect">
            <a:avLst/>
          </a:prstGeom>
          <a:noFill/>
          <a:ln>
            <a:noFill/>
          </a:ln>
        </p:spPr>
      </p:pic>
      <p:pic>
        <p:nvPicPr>
          <p:cNvPr id="302" name="Google Shape;302;p31"/>
          <p:cNvPicPr preferRelativeResize="0"/>
          <p:nvPr/>
        </p:nvPicPr>
        <p:blipFill rotWithShape="1">
          <a:blip r:embed="rId19">
            <a:alphaModFix/>
          </a:blip>
          <a:srcRect/>
          <a:stretch/>
        </p:blipFill>
        <p:spPr>
          <a:xfrm>
            <a:off x="-13064" y="5290444"/>
            <a:ext cx="784054" cy="1023257"/>
          </a:xfrm>
          <a:prstGeom prst="rect">
            <a:avLst/>
          </a:prstGeom>
          <a:noFill/>
          <a:ln>
            <a:noFill/>
          </a:ln>
        </p:spPr>
      </p:pic>
      <p:pic>
        <p:nvPicPr>
          <p:cNvPr id="303" name="Google Shape;303;p31"/>
          <p:cNvPicPr preferRelativeResize="0"/>
          <p:nvPr/>
        </p:nvPicPr>
        <p:blipFill rotWithShape="1">
          <a:blip r:embed="rId19">
            <a:alphaModFix/>
          </a:blip>
          <a:srcRect/>
          <a:stretch/>
        </p:blipFill>
        <p:spPr>
          <a:xfrm>
            <a:off x="780580" y="4288956"/>
            <a:ext cx="784054" cy="1023257"/>
          </a:xfrm>
          <a:prstGeom prst="rect">
            <a:avLst/>
          </a:prstGeom>
          <a:noFill/>
          <a:ln>
            <a:noFill/>
          </a:ln>
        </p:spPr>
      </p:pic>
      <p:pic>
        <p:nvPicPr>
          <p:cNvPr id="304" name="Google Shape;304;p31"/>
          <p:cNvPicPr preferRelativeResize="0"/>
          <p:nvPr/>
        </p:nvPicPr>
        <p:blipFill rotWithShape="1">
          <a:blip r:embed="rId19">
            <a:alphaModFix/>
          </a:blip>
          <a:srcRect/>
          <a:stretch/>
        </p:blipFill>
        <p:spPr>
          <a:xfrm>
            <a:off x="2305406" y="4245419"/>
            <a:ext cx="784054" cy="1023257"/>
          </a:xfrm>
          <a:prstGeom prst="rect">
            <a:avLst/>
          </a:prstGeom>
          <a:noFill/>
          <a:ln>
            <a:noFill/>
          </a:ln>
        </p:spPr>
      </p:pic>
      <p:pic>
        <p:nvPicPr>
          <p:cNvPr id="305" name="Google Shape;305;p31"/>
          <p:cNvPicPr preferRelativeResize="0"/>
          <p:nvPr/>
        </p:nvPicPr>
        <p:blipFill rotWithShape="1">
          <a:blip r:embed="rId19">
            <a:alphaModFix/>
          </a:blip>
          <a:srcRect/>
          <a:stretch/>
        </p:blipFill>
        <p:spPr>
          <a:xfrm>
            <a:off x="3110716" y="4245419"/>
            <a:ext cx="784054" cy="1023257"/>
          </a:xfrm>
          <a:prstGeom prst="rect">
            <a:avLst/>
          </a:prstGeom>
          <a:noFill/>
          <a:ln>
            <a:noFill/>
          </a:ln>
        </p:spPr>
      </p:pic>
      <p:pic>
        <p:nvPicPr>
          <p:cNvPr id="306" name="Google Shape;306;p31"/>
          <p:cNvPicPr preferRelativeResize="0"/>
          <p:nvPr/>
        </p:nvPicPr>
        <p:blipFill rotWithShape="1">
          <a:blip r:embed="rId19">
            <a:alphaModFix/>
          </a:blip>
          <a:srcRect/>
          <a:stretch/>
        </p:blipFill>
        <p:spPr>
          <a:xfrm>
            <a:off x="3849405" y="3243939"/>
            <a:ext cx="784054" cy="1023257"/>
          </a:xfrm>
          <a:prstGeom prst="rect">
            <a:avLst/>
          </a:prstGeom>
          <a:noFill/>
          <a:ln>
            <a:noFill/>
          </a:ln>
        </p:spPr>
      </p:pic>
      <p:pic>
        <p:nvPicPr>
          <p:cNvPr id="307" name="Google Shape;307;p31"/>
          <p:cNvPicPr preferRelativeResize="0"/>
          <p:nvPr/>
        </p:nvPicPr>
        <p:blipFill rotWithShape="1">
          <a:blip r:embed="rId19">
            <a:alphaModFix/>
          </a:blip>
          <a:srcRect/>
          <a:stretch/>
        </p:blipFill>
        <p:spPr>
          <a:xfrm>
            <a:off x="780580" y="5312204"/>
            <a:ext cx="784054" cy="1023257"/>
          </a:xfrm>
          <a:prstGeom prst="rect">
            <a:avLst/>
          </a:prstGeom>
          <a:noFill/>
          <a:ln>
            <a:noFill/>
          </a:ln>
        </p:spPr>
      </p:pic>
      <p:pic>
        <p:nvPicPr>
          <p:cNvPr id="308" name="Google Shape;308;p31"/>
          <p:cNvPicPr preferRelativeResize="0"/>
          <p:nvPr/>
        </p:nvPicPr>
        <p:blipFill rotWithShape="1">
          <a:blip r:embed="rId19">
            <a:alphaModFix/>
          </a:blip>
          <a:srcRect/>
          <a:stretch/>
        </p:blipFill>
        <p:spPr>
          <a:xfrm>
            <a:off x="1580847" y="5312203"/>
            <a:ext cx="784054" cy="1023257"/>
          </a:xfrm>
          <a:prstGeom prst="rect">
            <a:avLst/>
          </a:prstGeom>
          <a:noFill/>
          <a:ln>
            <a:noFill/>
          </a:ln>
        </p:spPr>
      </p:pic>
      <p:pic>
        <p:nvPicPr>
          <p:cNvPr id="309" name="Google Shape;309;p31"/>
          <p:cNvPicPr preferRelativeResize="0"/>
          <p:nvPr/>
        </p:nvPicPr>
        <p:blipFill rotWithShape="1">
          <a:blip r:embed="rId19">
            <a:alphaModFix/>
          </a:blip>
          <a:srcRect/>
          <a:stretch/>
        </p:blipFill>
        <p:spPr>
          <a:xfrm>
            <a:off x="2337726" y="5312203"/>
            <a:ext cx="784054" cy="1023257"/>
          </a:xfrm>
          <a:prstGeom prst="rect">
            <a:avLst/>
          </a:prstGeom>
          <a:noFill/>
          <a:ln>
            <a:noFill/>
          </a:ln>
        </p:spPr>
      </p:pic>
      <p:pic>
        <p:nvPicPr>
          <p:cNvPr id="310" name="Google Shape;310;p31"/>
          <p:cNvPicPr preferRelativeResize="0"/>
          <p:nvPr/>
        </p:nvPicPr>
        <p:blipFill rotWithShape="1">
          <a:blip r:embed="rId19">
            <a:alphaModFix/>
          </a:blip>
          <a:srcRect/>
          <a:stretch/>
        </p:blipFill>
        <p:spPr>
          <a:xfrm>
            <a:off x="3914934" y="4288956"/>
            <a:ext cx="784054" cy="1023257"/>
          </a:xfrm>
          <a:prstGeom prst="rect">
            <a:avLst/>
          </a:prstGeom>
          <a:noFill/>
          <a:ln>
            <a:noFill/>
          </a:ln>
        </p:spPr>
      </p:pic>
      <p:pic>
        <p:nvPicPr>
          <p:cNvPr id="311" name="Google Shape;311;p31"/>
          <p:cNvPicPr preferRelativeResize="0"/>
          <p:nvPr/>
        </p:nvPicPr>
        <p:blipFill rotWithShape="1">
          <a:blip r:embed="rId20">
            <a:alphaModFix/>
          </a:blip>
          <a:srcRect/>
          <a:stretch/>
        </p:blipFill>
        <p:spPr>
          <a:xfrm>
            <a:off x="3804138" y="1088543"/>
            <a:ext cx="703264" cy="1032451"/>
          </a:xfrm>
          <a:prstGeom prst="rect">
            <a:avLst/>
          </a:prstGeom>
          <a:noFill/>
          <a:ln>
            <a:noFill/>
          </a:ln>
        </p:spPr>
      </p:pic>
      <p:sp>
        <p:nvSpPr>
          <p:cNvPr id="312" name="Google Shape;312;p31"/>
          <p:cNvSpPr txBox="1">
            <a:spLocks noGrp="1"/>
          </p:cNvSpPr>
          <p:nvPr>
            <p:ph type="body" idx="1"/>
          </p:nvPr>
        </p:nvSpPr>
        <p:spPr>
          <a:xfrm>
            <a:off x="5802088" y="65290"/>
            <a:ext cx="6128656" cy="5618572"/>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Deal out a 5x5 grid of cards with a random pattern of face-up and face-down cards, like this.</a:t>
            </a:r>
            <a:endParaRPr/>
          </a:p>
          <a:p>
            <a:pPr marL="285750" lvl="0" indent="-285750" algn="l" rtl="0">
              <a:lnSpc>
                <a:spcPct val="100000"/>
              </a:lnSpc>
              <a:spcBef>
                <a:spcPts val="1000"/>
              </a:spcBef>
              <a:spcAft>
                <a:spcPts val="0"/>
              </a:spcAft>
              <a:buSzPts val="2400"/>
              <a:buChar char="•"/>
            </a:pPr>
            <a:r>
              <a:rPr lang="en-US" sz="2400"/>
              <a:t>Now, we add an additional row and column to the grid…</a:t>
            </a:r>
            <a:endParaRPr/>
          </a:p>
          <a:p>
            <a:pPr marL="285750" lvl="0" indent="-285750" algn="l" rtl="0">
              <a:lnSpc>
                <a:spcPct val="100000"/>
              </a:lnSpc>
              <a:spcBef>
                <a:spcPts val="1000"/>
              </a:spcBef>
              <a:spcAft>
                <a:spcPts val="0"/>
              </a:spcAft>
              <a:buSzPts val="2400"/>
              <a:buChar char="•"/>
            </a:pPr>
            <a:r>
              <a:rPr lang="en-US" sz="2400"/>
              <a:t>Then, introduce an “error” into this “binary” code by flipping a card over (it doesn’t matter whether the card is face-up or face-down).</a:t>
            </a:r>
            <a:endParaRPr sz="2000"/>
          </a:p>
          <a:p>
            <a:pPr marL="285750" lvl="0" indent="-285750" algn="l" rtl="0">
              <a:lnSpc>
                <a:spcPct val="100000"/>
              </a:lnSpc>
              <a:spcBef>
                <a:spcPts val="1000"/>
              </a:spcBef>
              <a:spcAft>
                <a:spcPts val="0"/>
              </a:spcAft>
              <a:buSzPts val="2400"/>
              <a:buChar char="•"/>
            </a:pPr>
            <a:r>
              <a:rPr lang="en-US" sz="2400"/>
              <a:t>Which card?</a:t>
            </a:r>
            <a:endParaRPr/>
          </a:p>
        </p:txBody>
      </p:sp>
      <p:pic>
        <p:nvPicPr>
          <p:cNvPr id="313" name="Google Shape;313;p31"/>
          <p:cNvPicPr preferRelativeResize="0"/>
          <p:nvPr/>
        </p:nvPicPr>
        <p:blipFill rotWithShape="1">
          <a:blip r:embed="rId19">
            <a:alphaModFix/>
          </a:blip>
          <a:srcRect/>
          <a:stretch/>
        </p:blipFill>
        <p:spPr>
          <a:xfrm>
            <a:off x="3024679" y="2164521"/>
            <a:ext cx="784054" cy="1023257"/>
          </a:xfrm>
          <a:prstGeom prst="rect">
            <a:avLst/>
          </a:prstGeom>
          <a:noFill/>
          <a:ln>
            <a:noFill/>
          </a:ln>
        </p:spPr>
      </p:pic>
      <p:sp>
        <p:nvSpPr>
          <p:cNvPr id="2" name="Slide Number Placeholder 1">
            <a:extLst>
              <a:ext uri="{FF2B5EF4-FFF2-40B4-BE49-F238E27FC236}">
                <a16:creationId xmlns:a16="http://schemas.microsoft.com/office/drawing/2014/main" id="{DAB16DF7-F9D0-AE6E-3770-35CD94392D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32"/>
          <p:cNvPicPr preferRelativeResize="0"/>
          <p:nvPr/>
        </p:nvPicPr>
        <p:blipFill rotWithShape="1">
          <a:blip r:embed="rId3">
            <a:alphaModFix/>
          </a:blip>
          <a:srcRect/>
          <a:stretch/>
        </p:blipFill>
        <p:spPr>
          <a:xfrm>
            <a:off x="19137" y="4299836"/>
            <a:ext cx="734338" cy="1088571"/>
          </a:xfrm>
          <a:prstGeom prst="rect">
            <a:avLst/>
          </a:prstGeom>
          <a:noFill/>
          <a:ln>
            <a:noFill/>
          </a:ln>
        </p:spPr>
      </p:pic>
      <p:pic>
        <p:nvPicPr>
          <p:cNvPr id="319" name="Google Shape;319;p32"/>
          <p:cNvPicPr preferRelativeResize="0"/>
          <p:nvPr/>
        </p:nvPicPr>
        <p:blipFill rotWithShape="1">
          <a:blip r:embed="rId4">
            <a:alphaModFix/>
          </a:blip>
          <a:srcRect/>
          <a:stretch/>
        </p:blipFill>
        <p:spPr>
          <a:xfrm>
            <a:off x="3938188" y="5290444"/>
            <a:ext cx="737546" cy="1088571"/>
          </a:xfrm>
          <a:prstGeom prst="rect">
            <a:avLst/>
          </a:prstGeom>
          <a:noFill/>
          <a:ln>
            <a:noFill/>
          </a:ln>
        </p:spPr>
      </p:pic>
      <p:pic>
        <p:nvPicPr>
          <p:cNvPr id="320" name="Google Shape;320;p32"/>
          <p:cNvPicPr preferRelativeResize="0"/>
          <p:nvPr/>
        </p:nvPicPr>
        <p:blipFill rotWithShape="1">
          <a:blip r:embed="rId5">
            <a:alphaModFix/>
          </a:blip>
          <a:srcRect/>
          <a:stretch/>
        </p:blipFill>
        <p:spPr>
          <a:xfrm>
            <a:off x="3028785" y="1066797"/>
            <a:ext cx="737546" cy="1088571"/>
          </a:xfrm>
          <a:prstGeom prst="rect">
            <a:avLst/>
          </a:prstGeom>
          <a:noFill/>
          <a:ln>
            <a:noFill/>
          </a:ln>
        </p:spPr>
      </p:pic>
      <p:pic>
        <p:nvPicPr>
          <p:cNvPr id="321" name="Google Shape;321;p32"/>
          <p:cNvPicPr preferRelativeResize="0"/>
          <p:nvPr/>
        </p:nvPicPr>
        <p:blipFill rotWithShape="1">
          <a:blip r:embed="rId6">
            <a:alphaModFix/>
          </a:blip>
          <a:srcRect/>
          <a:stretch/>
        </p:blipFill>
        <p:spPr>
          <a:xfrm>
            <a:off x="800713" y="3222170"/>
            <a:ext cx="736909" cy="1088571"/>
          </a:xfrm>
          <a:prstGeom prst="rect">
            <a:avLst/>
          </a:prstGeom>
          <a:noFill/>
          <a:ln>
            <a:noFill/>
          </a:ln>
        </p:spPr>
      </p:pic>
      <p:pic>
        <p:nvPicPr>
          <p:cNvPr id="322" name="Google Shape;322;p32"/>
          <p:cNvPicPr preferRelativeResize="0"/>
          <p:nvPr/>
        </p:nvPicPr>
        <p:blipFill rotWithShape="1">
          <a:blip r:embed="rId7">
            <a:alphaModFix/>
          </a:blip>
          <a:srcRect/>
          <a:stretch/>
        </p:blipFill>
        <p:spPr>
          <a:xfrm>
            <a:off x="3027677" y="21770"/>
            <a:ext cx="732919" cy="1088571"/>
          </a:xfrm>
          <a:prstGeom prst="rect">
            <a:avLst/>
          </a:prstGeom>
          <a:noFill/>
          <a:ln>
            <a:noFill/>
          </a:ln>
        </p:spPr>
      </p:pic>
      <p:pic>
        <p:nvPicPr>
          <p:cNvPr id="323" name="Google Shape;323;p32"/>
          <p:cNvPicPr preferRelativeResize="0"/>
          <p:nvPr/>
        </p:nvPicPr>
        <p:blipFill rotWithShape="1">
          <a:blip r:embed="rId8">
            <a:alphaModFix/>
          </a:blip>
          <a:srcRect/>
          <a:stretch/>
        </p:blipFill>
        <p:spPr>
          <a:xfrm>
            <a:off x="1540021" y="2155369"/>
            <a:ext cx="745328" cy="1088571"/>
          </a:xfrm>
          <a:prstGeom prst="rect">
            <a:avLst/>
          </a:prstGeom>
          <a:noFill/>
          <a:ln>
            <a:noFill/>
          </a:ln>
        </p:spPr>
      </p:pic>
      <p:pic>
        <p:nvPicPr>
          <p:cNvPr id="324" name="Google Shape;324;p32"/>
          <p:cNvPicPr preferRelativeResize="0"/>
          <p:nvPr/>
        </p:nvPicPr>
        <p:blipFill rotWithShape="1">
          <a:blip r:embed="rId9">
            <a:alphaModFix/>
          </a:blip>
          <a:srcRect/>
          <a:stretch/>
        </p:blipFill>
        <p:spPr>
          <a:xfrm>
            <a:off x="3860719" y="2155362"/>
            <a:ext cx="738181" cy="1088571"/>
          </a:xfrm>
          <a:prstGeom prst="rect">
            <a:avLst/>
          </a:prstGeom>
          <a:noFill/>
          <a:ln>
            <a:noFill/>
          </a:ln>
        </p:spPr>
      </p:pic>
      <p:pic>
        <p:nvPicPr>
          <p:cNvPr id="325" name="Google Shape;325;p32"/>
          <p:cNvPicPr preferRelativeResize="0"/>
          <p:nvPr/>
        </p:nvPicPr>
        <p:blipFill rotWithShape="1">
          <a:blip r:embed="rId10">
            <a:alphaModFix/>
          </a:blip>
          <a:srcRect/>
          <a:stretch/>
        </p:blipFill>
        <p:spPr>
          <a:xfrm>
            <a:off x="3152211" y="5312236"/>
            <a:ext cx="736213" cy="1088571"/>
          </a:xfrm>
          <a:prstGeom prst="rect">
            <a:avLst/>
          </a:prstGeom>
          <a:noFill/>
          <a:ln>
            <a:noFill/>
          </a:ln>
        </p:spPr>
      </p:pic>
      <p:pic>
        <p:nvPicPr>
          <p:cNvPr id="326" name="Google Shape;326;p32"/>
          <p:cNvPicPr preferRelativeResize="0"/>
          <p:nvPr/>
        </p:nvPicPr>
        <p:blipFill rotWithShape="1">
          <a:blip r:embed="rId11">
            <a:alphaModFix/>
          </a:blip>
          <a:srcRect/>
          <a:stretch/>
        </p:blipFill>
        <p:spPr>
          <a:xfrm>
            <a:off x="3760749" y="21757"/>
            <a:ext cx="742118" cy="1088571"/>
          </a:xfrm>
          <a:prstGeom prst="rect">
            <a:avLst/>
          </a:prstGeom>
          <a:noFill/>
          <a:ln>
            <a:noFill/>
          </a:ln>
        </p:spPr>
      </p:pic>
      <p:pic>
        <p:nvPicPr>
          <p:cNvPr id="327" name="Google Shape;327;p32"/>
          <p:cNvPicPr preferRelativeResize="0"/>
          <p:nvPr/>
        </p:nvPicPr>
        <p:blipFill rotWithShape="1">
          <a:blip r:embed="rId12">
            <a:alphaModFix/>
          </a:blip>
          <a:srcRect/>
          <a:stretch/>
        </p:blipFill>
        <p:spPr>
          <a:xfrm>
            <a:off x="1545462" y="3222170"/>
            <a:ext cx="752104" cy="1088571"/>
          </a:xfrm>
          <a:prstGeom prst="rect">
            <a:avLst/>
          </a:prstGeom>
          <a:noFill/>
          <a:ln>
            <a:noFill/>
          </a:ln>
        </p:spPr>
      </p:pic>
      <p:pic>
        <p:nvPicPr>
          <p:cNvPr id="328" name="Google Shape;328;p32"/>
          <p:cNvPicPr preferRelativeResize="0"/>
          <p:nvPr/>
        </p:nvPicPr>
        <p:blipFill rotWithShape="1">
          <a:blip r:embed="rId13">
            <a:alphaModFix/>
          </a:blip>
          <a:srcRect/>
          <a:stretch/>
        </p:blipFill>
        <p:spPr>
          <a:xfrm>
            <a:off x="732436" y="1066799"/>
            <a:ext cx="740150" cy="1088571"/>
          </a:xfrm>
          <a:prstGeom prst="rect">
            <a:avLst/>
          </a:prstGeom>
          <a:noFill/>
          <a:ln>
            <a:noFill/>
          </a:ln>
        </p:spPr>
      </p:pic>
      <p:pic>
        <p:nvPicPr>
          <p:cNvPr id="329" name="Google Shape;329;p32"/>
          <p:cNvPicPr preferRelativeResize="0"/>
          <p:nvPr/>
        </p:nvPicPr>
        <p:blipFill rotWithShape="1">
          <a:blip r:embed="rId14">
            <a:alphaModFix/>
          </a:blip>
          <a:srcRect/>
          <a:stretch/>
        </p:blipFill>
        <p:spPr>
          <a:xfrm>
            <a:off x="16822" y="2177142"/>
            <a:ext cx="748638" cy="1088571"/>
          </a:xfrm>
          <a:prstGeom prst="rect">
            <a:avLst/>
          </a:prstGeom>
          <a:noFill/>
          <a:ln>
            <a:noFill/>
          </a:ln>
        </p:spPr>
      </p:pic>
      <p:pic>
        <p:nvPicPr>
          <p:cNvPr id="330" name="Google Shape;330;p32"/>
          <p:cNvPicPr preferRelativeResize="0"/>
          <p:nvPr/>
        </p:nvPicPr>
        <p:blipFill rotWithShape="1">
          <a:blip r:embed="rId15">
            <a:alphaModFix/>
          </a:blip>
          <a:srcRect/>
          <a:stretch/>
        </p:blipFill>
        <p:spPr>
          <a:xfrm>
            <a:off x="1513425" y="0"/>
            <a:ext cx="742030" cy="1088571"/>
          </a:xfrm>
          <a:prstGeom prst="rect">
            <a:avLst/>
          </a:prstGeom>
          <a:noFill/>
          <a:ln>
            <a:noFill/>
          </a:ln>
        </p:spPr>
      </p:pic>
      <p:pic>
        <p:nvPicPr>
          <p:cNvPr id="331" name="Google Shape;331;p32"/>
          <p:cNvPicPr preferRelativeResize="0"/>
          <p:nvPr/>
        </p:nvPicPr>
        <p:blipFill rotWithShape="1">
          <a:blip r:embed="rId16">
            <a:alphaModFix/>
          </a:blip>
          <a:srcRect/>
          <a:stretch/>
        </p:blipFill>
        <p:spPr>
          <a:xfrm>
            <a:off x="16822" y="1066799"/>
            <a:ext cx="743462" cy="1088571"/>
          </a:xfrm>
          <a:prstGeom prst="rect">
            <a:avLst/>
          </a:prstGeom>
          <a:noFill/>
          <a:ln>
            <a:noFill/>
          </a:ln>
        </p:spPr>
      </p:pic>
      <p:pic>
        <p:nvPicPr>
          <p:cNvPr id="332" name="Google Shape;332;p32"/>
          <p:cNvPicPr preferRelativeResize="0"/>
          <p:nvPr/>
        </p:nvPicPr>
        <p:blipFill rotWithShape="1">
          <a:blip r:embed="rId17">
            <a:alphaModFix/>
          </a:blip>
          <a:srcRect/>
          <a:stretch/>
        </p:blipFill>
        <p:spPr>
          <a:xfrm>
            <a:off x="1574224" y="4267186"/>
            <a:ext cx="747289" cy="1088571"/>
          </a:xfrm>
          <a:prstGeom prst="rect">
            <a:avLst/>
          </a:prstGeom>
          <a:noFill/>
          <a:ln>
            <a:noFill/>
          </a:ln>
        </p:spPr>
      </p:pic>
      <p:pic>
        <p:nvPicPr>
          <p:cNvPr id="333" name="Google Shape;333;p32"/>
          <p:cNvPicPr preferRelativeResize="0"/>
          <p:nvPr/>
        </p:nvPicPr>
        <p:blipFill rotWithShape="1">
          <a:blip r:embed="rId18">
            <a:alphaModFix/>
          </a:blip>
          <a:srcRect/>
          <a:stretch/>
        </p:blipFill>
        <p:spPr>
          <a:xfrm>
            <a:off x="0" y="0"/>
            <a:ext cx="754083" cy="1088571"/>
          </a:xfrm>
          <a:prstGeom prst="rect">
            <a:avLst/>
          </a:prstGeom>
          <a:noFill/>
          <a:ln>
            <a:noFill/>
          </a:ln>
        </p:spPr>
      </p:pic>
      <p:pic>
        <p:nvPicPr>
          <p:cNvPr id="334" name="Google Shape;334;p32"/>
          <p:cNvPicPr preferRelativeResize="0"/>
          <p:nvPr/>
        </p:nvPicPr>
        <p:blipFill rotWithShape="1">
          <a:blip r:embed="rId19">
            <a:alphaModFix/>
          </a:blip>
          <a:srcRect/>
          <a:stretch/>
        </p:blipFill>
        <p:spPr>
          <a:xfrm>
            <a:off x="761965" y="43535"/>
            <a:ext cx="784054" cy="1023257"/>
          </a:xfrm>
          <a:prstGeom prst="rect">
            <a:avLst/>
          </a:prstGeom>
          <a:noFill/>
          <a:ln>
            <a:noFill/>
          </a:ln>
        </p:spPr>
      </p:pic>
      <p:pic>
        <p:nvPicPr>
          <p:cNvPr id="335" name="Google Shape;335;p32"/>
          <p:cNvPicPr preferRelativeResize="0"/>
          <p:nvPr/>
        </p:nvPicPr>
        <p:blipFill rotWithShape="1">
          <a:blip r:embed="rId19">
            <a:alphaModFix/>
          </a:blip>
          <a:srcRect/>
          <a:stretch/>
        </p:blipFill>
        <p:spPr>
          <a:xfrm>
            <a:off x="2220029" y="43535"/>
            <a:ext cx="784054" cy="1023257"/>
          </a:xfrm>
          <a:prstGeom prst="rect">
            <a:avLst/>
          </a:prstGeom>
          <a:noFill/>
          <a:ln>
            <a:noFill/>
          </a:ln>
        </p:spPr>
      </p:pic>
      <p:pic>
        <p:nvPicPr>
          <p:cNvPr id="336" name="Google Shape;336;p32"/>
          <p:cNvPicPr preferRelativeResize="0"/>
          <p:nvPr/>
        </p:nvPicPr>
        <p:blipFill rotWithShape="1">
          <a:blip r:embed="rId19">
            <a:alphaModFix/>
          </a:blip>
          <a:srcRect/>
          <a:stretch/>
        </p:blipFill>
        <p:spPr>
          <a:xfrm>
            <a:off x="1524323" y="1066792"/>
            <a:ext cx="784054" cy="1023257"/>
          </a:xfrm>
          <a:prstGeom prst="rect">
            <a:avLst/>
          </a:prstGeom>
          <a:noFill/>
          <a:ln>
            <a:noFill/>
          </a:ln>
        </p:spPr>
      </p:pic>
      <p:pic>
        <p:nvPicPr>
          <p:cNvPr id="337" name="Google Shape;337;p32"/>
          <p:cNvPicPr preferRelativeResize="0"/>
          <p:nvPr/>
        </p:nvPicPr>
        <p:blipFill rotWithShape="1">
          <a:blip r:embed="rId19">
            <a:alphaModFix/>
          </a:blip>
          <a:srcRect/>
          <a:stretch/>
        </p:blipFill>
        <p:spPr>
          <a:xfrm>
            <a:off x="2242144" y="1066792"/>
            <a:ext cx="784054" cy="1023257"/>
          </a:xfrm>
          <a:prstGeom prst="rect">
            <a:avLst/>
          </a:prstGeom>
          <a:noFill/>
          <a:ln>
            <a:noFill/>
          </a:ln>
        </p:spPr>
      </p:pic>
      <p:pic>
        <p:nvPicPr>
          <p:cNvPr id="338" name="Google Shape;338;p32"/>
          <p:cNvPicPr preferRelativeResize="0"/>
          <p:nvPr/>
        </p:nvPicPr>
        <p:blipFill rotWithShape="1">
          <a:blip r:embed="rId19">
            <a:alphaModFix/>
          </a:blip>
          <a:srcRect/>
          <a:stretch/>
        </p:blipFill>
        <p:spPr>
          <a:xfrm>
            <a:off x="2242144" y="2133584"/>
            <a:ext cx="784054" cy="1023257"/>
          </a:xfrm>
          <a:prstGeom prst="rect">
            <a:avLst/>
          </a:prstGeom>
          <a:noFill/>
          <a:ln>
            <a:noFill/>
          </a:ln>
        </p:spPr>
      </p:pic>
      <p:pic>
        <p:nvPicPr>
          <p:cNvPr id="339" name="Google Shape;339;p32"/>
          <p:cNvPicPr preferRelativeResize="0"/>
          <p:nvPr/>
        </p:nvPicPr>
        <p:blipFill rotWithShape="1">
          <a:blip r:embed="rId19">
            <a:alphaModFix/>
          </a:blip>
          <a:srcRect/>
          <a:stretch/>
        </p:blipFill>
        <p:spPr>
          <a:xfrm>
            <a:off x="761965" y="2177138"/>
            <a:ext cx="784054" cy="1023257"/>
          </a:xfrm>
          <a:prstGeom prst="rect">
            <a:avLst/>
          </a:prstGeom>
          <a:noFill/>
          <a:ln>
            <a:noFill/>
          </a:ln>
        </p:spPr>
      </p:pic>
      <p:pic>
        <p:nvPicPr>
          <p:cNvPr id="340" name="Google Shape;340;p32"/>
          <p:cNvPicPr preferRelativeResize="0"/>
          <p:nvPr/>
        </p:nvPicPr>
        <p:blipFill rotWithShape="1">
          <a:blip r:embed="rId19">
            <a:alphaModFix/>
          </a:blip>
          <a:srcRect/>
          <a:stretch/>
        </p:blipFill>
        <p:spPr>
          <a:xfrm>
            <a:off x="16822" y="3265703"/>
            <a:ext cx="784054" cy="1023257"/>
          </a:xfrm>
          <a:prstGeom prst="rect">
            <a:avLst/>
          </a:prstGeom>
          <a:noFill/>
          <a:ln>
            <a:noFill/>
          </a:ln>
        </p:spPr>
      </p:pic>
      <p:pic>
        <p:nvPicPr>
          <p:cNvPr id="341" name="Google Shape;341;p32"/>
          <p:cNvPicPr preferRelativeResize="0"/>
          <p:nvPr/>
        </p:nvPicPr>
        <p:blipFill rotWithShape="1">
          <a:blip r:embed="rId19">
            <a:alphaModFix/>
          </a:blip>
          <a:srcRect/>
          <a:stretch/>
        </p:blipFill>
        <p:spPr>
          <a:xfrm>
            <a:off x="2285349" y="3200385"/>
            <a:ext cx="784054" cy="1023257"/>
          </a:xfrm>
          <a:prstGeom prst="rect">
            <a:avLst/>
          </a:prstGeom>
          <a:noFill/>
          <a:ln>
            <a:noFill/>
          </a:ln>
        </p:spPr>
      </p:pic>
      <p:pic>
        <p:nvPicPr>
          <p:cNvPr id="342" name="Google Shape;342;p32"/>
          <p:cNvPicPr preferRelativeResize="0"/>
          <p:nvPr/>
        </p:nvPicPr>
        <p:blipFill rotWithShape="1">
          <a:blip r:embed="rId19">
            <a:alphaModFix/>
          </a:blip>
          <a:srcRect/>
          <a:stretch/>
        </p:blipFill>
        <p:spPr>
          <a:xfrm>
            <a:off x="3045818" y="3222162"/>
            <a:ext cx="784054" cy="1023257"/>
          </a:xfrm>
          <a:prstGeom prst="rect">
            <a:avLst/>
          </a:prstGeom>
          <a:noFill/>
          <a:ln>
            <a:noFill/>
          </a:ln>
        </p:spPr>
      </p:pic>
      <p:pic>
        <p:nvPicPr>
          <p:cNvPr id="343" name="Google Shape;343;p32"/>
          <p:cNvPicPr preferRelativeResize="0"/>
          <p:nvPr/>
        </p:nvPicPr>
        <p:blipFill rotWithShape="1">
          <a:blip r:embed="rId19">
            <a:alphaModFix/>
          </a:blip>
          <a:srcRect/>
          <a:stretch/>
        </p:blipFill>
        <p:spPr>
          <a:xfrm>
            <a:off x="-13064" y="5290444"/>
            <a:ext cx="784054" cy="1023257"/>
          </a:xfrm>
          <a:prstGeom prst="rect">
            <a:avLst/>
          </a:prstGeom>
          <a:noFill/>
          <a:ln>
            <a:noFill/>
          </a:ln>
        </p:spPr>
      </p:pic>
      <p:pic>
        <p:nvPicPr>
          <p:cNvPr id="344" name="Google Shape;344;p32"/>
          <p:cNvPicPr preferRelativeResize="0"/>
          <p:nvPr/>
        </p:nvPicPr>
        <p:blipFill rotWithShape="1">
          <a:blip r:embed="rId19">
            <a:alphaModFix/>
          </a:blip>
          <a:srcRect/>
          <a:stretch/>
        </p:blipFill>
        <p:spPr>
          <a:xfrm>
            <a:off x="780580" y="4288956"/>
            <a:ext cx="784054" cy="1023257"/>
          </a:xfrm>
          <a:prstGeom prst="rect">
            <a:avLst/>
          </a:prstGeom>
          <a:noFill/>
          <a:ln>
            <a:noFill/>
          </a:ln>
        </p:spPr>
      </p:pic>
      <p:pic>
        <p:nvPicPr>
          <p:cNvPr id="345" name="Google Shape;345;p32"/>
          <p:cNvPicPr preferRelativeResize="0"/>
          <p:nvPr/>
        </p:nvPicPr>
        <p:blipFill rotWithShape="1">
          <a:blip r:embed="rId19">
            <a:alphaModFix/>
          </a:blip>
          <a:srcRect/>
          <a:stretch/>
        </p:blipFill>
        <p:spPr>
          <a:xfrm>
            <a:off x="2305406" y="4245419"/>
            <a:ext cx="784054" cy="1023257"/>
          </a:xfrm>
          <a:prstGeom prst="rect">
            <a:avLst/>
          </a:prstGeom>
          <a:noFill/>
          <a:ln>
            <a:noFill/>
          </a:ln>
        </p:spPr>
      </p:pic>
      <p:pic>
        <p:nvPicPr>
          <p:cNvPr id="346" name="Google Shape;346;p32"/>
          <p:cNvPicPr preferRelativeResize="0"/>
          <p:nvPr/>
        </p:nvPicPr>
        <p:blipFill rotWithShape="1">
          <a:blip r:embed="rId19">
            <a:alphaModFix/>
          </a:blip>
          <a:srcRect/>
          <a:stretch/>
        </p:blipFill>
        <p:spPr>
          <a:xfrm>
            <a:off x="3110716" y="4245419"/>
            <a:ext cx="784054" cy="1023257"/>
          </a:xfrm>
          <a:prstGeom prst="rect">
            <a:avLst/>
          </a:prstGeom>
          <a:noFill/>
          <a:ln>
            <a:noFill/>
          </a:ln>
        </p:spPr>
      </p:pic>
      <p:pic>
        <p:nvPicPr>
          <p:cNvPr id="347" name="Google Shape;347;p32"/>
          <p:cNvPicPr preferRelativeResize="0"/>
          <p:nvPr/>
        </p:nvPicPr>
        <p:blipFill rotWithShape="1">
          <a:blip r:embed="rId19">
            <a:alphaModFix/>
          </a:blip>
          <a:srcRect/>
          <a:stretch/>
        </p:blipFill>
        <p:spPr>
          <a:xfrm>
            <a:off x="3849405" y="3243939"/>
            <a:ext cx="784054" cy="1023257"/>
          </a:xfrm>
          <a:prstGeom prst="rect">
            <a:avLst/>
          </a:prstGeom>
          <a:noFill/>
          <a:ln>
            <a:noFill/>
          </a:ln>
        </p:spPr>
      </p:pic>
      <p:pic>
        <p:nvPicPr>
          <p:cNvPr id="348" name="Google Shape;348;p32"/>
          <p:cNvPicPr preferRelativeResize="0"/>
          <p:nvPr/>
        </p:nvPicPr>
        <p:blipFill rotWithShape="1">
          <a:blip r:embed="rId19">
            <a:alphaModFix/>
          </a:blip>
          <a:srcRect/>
          <a:stretch/>
        </p:blipFill>
        <p:spPr>
          <a:xfrm>
            <a:off x="780580" y="5312204"/>
            <a:ext cx="784054" cy="1023257"/>
          </a:xfrm>
          <a:prstGeom prst="rect">
            <a:avLst/>
          </a:prstGeom>
          <a:noFill/>
          <a:ln>
            <a:noFill/>
          </a:ln>
        </p:spPr>
      </p:pic>
      <p:pic>
        <p:nvPicPr>
          <p:cNvPr id="349" name="Google Shape;349;p32"/>
          <p:cNvPicPr preferRelativeResize="0"/>
          <p:nvPr/>
        </p:nvPicPr>
        <p:blipFill rotWithShape="1">
          <a:blip r:embed="rId19">
            <a:alphaModFix/>
          </a:blip>
          <a:srcRect/>
          <a:stretch/>
        </p:blipFill>
        <p:spPr>
          <a:xfrm>
            <a:off x="1580847" y="5312203"/>
            <a:ext cx="784054" cy="1023257"/>
          </a:xfrm>
          <a:prstGeom prst="rect">
            <a:avLst/>
          </a:prstGeom>
          <a:noFill/>
          <a:ln>
            <a:noFill/>
          </a:ln>
        </p:spPr>
      </p:pic>
      <p:pic>
        <p:nvPicPr>
          <p:cNvPr id="350" name="Google Shape;350;p32"/>
          <p:cNvPicPr preferRelativeResize="0"/>
          <p:nvPr/>
        </p:nvPicPr>
        <p:blipFill rotWithShape="1">
          <a:blip r:embed="rId19">
            <a:alphaModFix/>
          </a:blip>
          <a:srcRect/>
          <a:stretch/>
        </p:blipFill>
        <p:spPr>
          <a:xfrm>
            <a:off x="2337726" y="5312203"/>
            <a:ext cx="784054" cy="1023257"/>
          </a:xfrm>
          <a:prstGeom prst="rect">
            <a:avLst/>
          </a:prstGeom>
          <a:noFill/>
          <a:ln>
            <a:noFill/>
          </a:ln>
        </p:spPr>
      </p:pic>
      <p:pic>
        <p:nvPicPr>
          <p:cNvPr id="351" name="Google Shape;351;p32"/>
          <p:cNvPicPr preferRelativeResize="0"/>
          <p:nvPr/>
        </p:nvPicPr>
        <p:blipFill rotWithShape="1">
          <a:blip r:embed="rId19">
            <a:alphaModFix/>
          </a:blip>
          <a:srcRect/>
          <a:stretch/>
        </p:blipFill>
        <p:spPr>
          <a:xfrm>
            <a:off x="3914934" y="4288956"/>
            <a:ext cx="784054" cy="1023257"/>
          </a:xfrm>
          <a:prstGeom prst="rect">
            <a:avLst/>
          </a:prstGeom>
          <a:noFill/>
          <a:ln>
            <a:noFill/>
          </a:ln>
        </p:spPr>
      </p:pic>
      <p:pic>
        <p:nvPicPr>
          <p:cNvPr id="352" name="Google Shape;352;p32"/>
          <p:cNvPicPr preferRelativeResize="0"/>
          <p:nvPr/>
        </p:nvPicPr>
        <p:blipFill rotWithShape="1">
          <a:blip r:embed="rId20">
            <a:alphaModFix/>
          </a:blip>
          <a:srcRect/>
          <a:stretch/>
        </p:blipFill>
        <p:spPr>
          <a:xfrm>
            <a:off x="3804138" y="1088543"/>
            <a:ext cx="703264" cy="1032451"/>
          </a:xfrm>
          <a:prstGeom prst="rect">
            <a:avLst/>
          </a:prstGeom>
          <a:noFill/>
          <a:ln>
            <a:noFill/>
          </a:ln>
        </p:spPr>
      </p:pic>
      <p:sp>
        <p:nvSpPr>
          <p:cNvPr id="353" name="Google Shape;353;p32"/>
          <p:cNvSpPr txBox="1">
            <a:spLocks noGrp="1"/>
          </p:cNvSpPr>
          <p:nvPr>
            <p:ph type="body" idx="1"/>
          </p:nvPr>
        </p:nvSpPr>
        <p:spPr>
          <a:xfrm>
            <a:off x="5802088" y="65290"/>
            <a:ext cx="6128656" cy="5618572"/>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Deal out a 5x5 grid of cards with a random pattern of face-up and face-down cards, like this.</a:t>
            </a:r>
            <a:endParaRPr/>
          </a:p>
          <a:p>
            <a:pPr marL="285750" lvl="0" indent="-285750" algn="l" rtl="0">
              <a:lnSpc>
                <a:spcPct val="100000"/>
              </a:lnSpc>
              <a:spcBef>
                <a:spcPts val="1000"/>
              </a:spcBef>
              <a:spcAft>
                <a:spcPts val="0"/>
              </a:spcAft>
              <a:buSzPts val="2400"/>
              <a:buChar char="•"/>
            </a:pPr>
            <a:r>
              <a:rPr lang="en-US" sz="2400"/>
              <a:t>Now, we add an additional row and column to the grid…</a:t>
            </a:r>
            <a:endParaRPr/>
          </a:p>
          <a:p>
            <a:pPr marL="285750" lvl="0" indent="-285750" algn="l" rtl="0">
              <a:lnSpc>
                <a:spcPct val="100000"/>
              </a:lnSpc>
              <a:spcBef>
                <a:spcPts val="1000"/>
              </a:spcBef>
              <a:spcAft>
                <a:spcPts val="0"/>
              </a:spcAft>
              <a:buSzPts val="2400"/>
              <a:buChar char="•"/>
            </a:pPr>
            <a:r>
              <a:rPr lang="en-US" sz="2400"/>
              <a:t>Then, introduce an “error” into this “binary” code by flipping a card over (it doesn’t matter whether the card is face-up or face-down).</a:t>
            </a:r>
            <a:endParaRPr sz="2000"/>
          </a:p>
          <a:p>
            <a:pPr marL="285750" lvl="0" indent="-285750" algn="l" rtl="0">
              <a:lnSpc>
                <a:spcPct val="100000"/>
              </a:lnSpc>
              <a:spcBef>
                <a:spcPts val="1000"/>
              </a:spcBef>
              <a:spcAft>
                <a:spcPts val="0"/>
              </a:spcAft>
              <a:buSzPts val="2400"/>
              <a:buChar char="•"/>
            </a:pPr>
            <a:r>
              <a:rPr lang="en-US" sz="2400"/>
              <a:t>Which card?</a:t>
            </a:r>
            <a:endParaRPr/>
          </a:p>
          <a:p>
            <a:pPr marL="742950" lvl="1" indent="-285750" algn="l" rtl="0">
              <a:lnSpc>
                <a:spcPct val="100000"/>
              </a:lnSpc>
              <a:spcBef>
                <a:spcPts val="1000"/>
              </a:spcBef>
              <a:spcAft>
                <a:spcPts val="0"/>
              </a:spcAft>
              <a:buSzPts val="1800"/>
              <a:buChar char="•"/>
            </a:pPr>
            <a:r>
              <a:rPr lang="en-US"/>
              <a:t>What was special about the “extra” row and column?</a:t>
            </a:r>
            <a:endParaRPr/>
          </a:p>
          <a:p>
            <a:pPr marL="742950" lvl="1" indent="-285750" algn="l" rtl="0">
              <a:lnSpc>
                <a:spcPct val="100000"/>
              </a:lnSpc>
              <a:spcBef>
                <a:spcPts val="1000"/>
              </a:spcBef>
              <a:spcAft>
                <a:spcPts val="0"/>
              </a:spcAft>
              <a:buSzPts val="1800"/>
              <a:buChar char="•"/>
            </a:pPr>
            <a:r>
              <a:rPr lang="en-US"/>
              <a:t>Does this always work?</a:t>
            </a:r>
            <a:endParaRPr/>
          </a:p>
        </p:txBody>
      </p:sp>
      <p:pic>
        <p:nvPicPr>
          <p:cNvPr id="354" name="Google Shape;354;p32"/>
          <p:cNvPicPr preferRelativeResize="0"/>
          <p:nvPr/>
        </p:nvPicPr>
        <p:blipFill rotWithShape="1">
          <a:blip r:embed="rId19">
            <a:alphaModFix/>
          </a:blip>
          <a:srcRect/>
          <a:stretch/>
        </p:blipFill>
        <p:spPr>
          <a:xfrm>
            <a:off x="3024679" y="2164521"/>
            <a:ext cx="784054" cy="1023257"/>
          </a:xfrm>
          <a:prstGeom prst="rect">
            <a:avLst/>
          </a:prstGeom>
          <a:noFill/>
          <a:ln>
            <a:noFill/>
          </a:ln>
        </p:spPr>
      </p:pic>
      <p:cxnSp>
        <p:nvCxnSpPr>
          <p:cNvPr id="355" name="Google Shape;355;p32"/>
          <p:cNvCxnSpPr/>
          <p:nvPr/>
        </p:nvCxnSpPr>
        <p:spPr>
          <a:xfrm rot="10800000">
            <a:off x="3412066" y="21770"/>
            <a:ext cx="66239" cy="6683830"/>
          </a:xfrm>
          <a:prstGeom prst="straightConnector1">
            <a:avLst/>
          </a:prstGeom>
          <a:noFill/>
          <a:ln w="76200" cap="flat" cmpd="sng">
            <a:solidFill>
              <a:schemeClr val="dk1"/>
            </a:solidFill>
            <a:prstDash val="solid"/>
            <a:round/>
            <a:headEnd type="none" w="sm" len="sm"/>
            <a:tailEnd type="none" w="sm" len="sm"/>
          </a:ln>
        </p:spPr>
      </p:cxnSp>
      <p:cxnSp>
        <p:nvCxnSpPr>
          <p:cNvPr id="356" name="Google Shape;356;p32"/>
          <p:cNvCxnSpPr/>
          <p:nvPr/>
        </p:nvCxnSpPr>
        <p:spPr>
          <a:xfrm rot="10800000">
            <a:off x="-13064" y="2635624"/>
            <a:ext cx="4961582" cy="0"/>
          </a:xfrm>
          <a:prstGeom prst="straightConnector1">
            <a:avLst/>
          </a:prstGeom>
          <a:noFill/>
          <a:ln w="76200" cap="flat" cmpd="sng">
            <a:solidFill>
              <a:schemeClr val="dk1"/>
            </a:solidFill>
            <a:prstDash val="solid"/>
            <a:round/>
            <a:headEnd type="none" w="sm" len="sm"/>
            <a:tailEnd type="none" w="sm" len="sm"/>
          </a:ln>
        </p:spPr>
      </p:cxnSp>
      <p:pic>
        <p:nvPicPr>
          <p:cNvPr id="357" name="Google Shape;357;p32"/>
          <p:cNvPicPr preferRelativeResize="0"/>
          <p:nvPr/>
        </p:nvPicPr>
        <p:blipFill rotWithShape="1">
          <a:blip r:embed="rId21">
            <a:alphaModFix/>
          </a:blip>
          <a:srcRect/>
          <a:stretch/>
        </p:blipFill>
        <p:spPr>
          <a:xfrm>
            <a:off x="5051964" y="2155362"/>
            <a:ext cx="750124" cy="1088571"/>
          </a:xfrm>
          <a:prstGeom prst="rect">
            <a:avLst/>
          </a:prstGeom>
          <a:noFill/>
          <a:ln>
            <a:noFill/>
          </a:ln>
        </p:spPr>
      </p:pic>
      <p:sp>
        <p:nvSpPr>
          <p:cNvPr id="2" name="Slide Number Placeholder 1">
            <a:extLst>
              <a:ext uri="{FF2B5EF4-FFF2-40B4-BE49-F238E27FC236}">
                <a16:creationId xmlns:a16="http://schemas.microsoft.com/office/drawing/2014/main" id="{C01C4FAE-6FA7-0AAC-9837-E5058771F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33"/>
          <p:cNvPicPr preferRelativeResize="0"/>
          <p:nvPr/>
        </p:nvPicPr>
        <p:blipFill rotWithShape="1">
          <a:blip r:embed="rId3">
            <a:alphaModFix/>
          </a:blip>
          <a:srcRect/>
          <a:stretch/>
        </p:blipFill>
        <p:spPr>
          <a:xfrm>
            <a:off x="19137" y="4299836"/>
            <a:ext cx="734338" cy="1088571"/>
          </a:xfrm>
          <a:prstGeom prst="rect">
            <a:avLst/>
          </a:prstGeom>
          <a:noFill/>
          <a:ln>
            <a:noFill/>
          </a:ln>
        </p:spPr>
      </p:pic>
      <p:pic>
        <p:nvPicPr>
          <p:cNvPr id="363" name="Google Shape;363;p33"/>
          <p:cNvPicPr preferRelativeResize="0"/>
          <p:nvPr/>
        </p:nvPicPr>
        <p:blipFill rotWithShape="1">
          <a:blip r:embed="rId4">
            <a:alphaModFix/>
          </a:blip>
          <a:srcRect/>
          <a:stretch/>
        </p:blipFill>
        <p:spPr>
          <a:xfrm>
            <a:off x="3938188" y="5290444"/>
            <a:ext cx="737547" cy="1088572"/>
          </a:xfrm>
          <a:prstGeom prst="rect">
            <a:avLst/>
          </a:prstGeom>
          <a:noFill/>
          <a:ln>
            <a:noFill/>
          </a:ln>
        </p:spPr>
      </p:pic>
      <p:pic>
        <p:nvPicPr>
          <p:cNvPr id="364" name="Google Shape;364;p33"/>
          <p:cNvPicPr preferRelativeResize="0"/>
          <p:nvPr/>
        </p:nvPicPr>
        <p:blipFill rotWithShape="1">
          <a:blip r:embed="rId5">
            <a:alphaModFix/>
          </a:blip>
          <a:srcRect/>
          <a:stretch/>
        </p:blipFill>
        <p:spPr>
          <a:xfrm>
            <a:off x="3028785" y="1066797"/>
            <a:ext cx="737547" cy="1088572"/>
          </a:xfrm>
          <a:prstGeom prst="rect">
            <a:avLst/>
          </a:prstGeom>
          <a:noFill/>
          <a:ln>
            <a:noFill/>
          </a:ln>
        </p:spPr>
      </p:pic>
      <p:pic>
        <p:nvPicPr>
          <p:cNvPr id="365" name="Google Shape;365;p33"/>
          <p:cNvPicPr preferRelativeResize="0"/>
          <p:nvPr/>
        </p:nvPicPr>
        <p:blipFill rotWithShape="1">
          <a:blip r:embed="rId6">
            <a:alphaModFix/>
          </a:blip>
          <a:srcRect/>
          <a:stretch/>
        </p:blipFill>
        <p:spPr>
          <a:xfrm>
            <a:off x="800713" y="3222170"/>
            <a:ext cx="736908" cy="1088572"/>
          </a:xfrm>
          <a:prstGeom prst="rect">
            <a:avLst/>
          </a:prstGeom>
          <a:noFill/>
          <a:ln>
            <a:noFill/>
          </a:ln>
        </p:spPr>
      </p:pic>
      <p:pic>
        <p:nvPicPr>
          <p:cNvPr id="366" name="Google Shape;366;p33"/>
          <p:cNvPicPr preferRelativeResize="0"/>
          <p:nvPr/>
        </p:nvPicPr>
        <p:blipFill rotWithShape="1">
          <a:blip r:embed="rId7">
            <a:alphaModFix/>
          </a:blip>
          <a:srcRect/>
          <a:stretch/>
        </p:blipFill>
        <p:spPr>
          <a:xfrm>
            <a:off x="3027677" y="21770"/>
            <a:ext cx="732919" cy="1088571"/>
          </a:xfrm>
          <a:prstGeom prst="rect">
            <a:avLst/>
          </a:prstGeom>
          <a:noFill/>
          <a:ln>
            <a:noFill/>
          </a:ln>
        </p:spPr>
      </p:pic>
      <p:pic>
        <p:nvPicPr>
          <p:cNvPr id="367" name="Google Shape;367;p33"/>
          <p:cNvPicPr preferRelativeResize="0"/>
          <p:nvPr/>
        </p:nvPicPr>
        <p:blipFill rotWithShape="1">
          <a:blip r:embed="rId8">
            <a:alphaModFix/>
          </a:blip>
          <a:srcRect/>
          <a:stretch/>
        </p:blipFill>
        <p:spPr>
          <a:xfrm>
            <a:off x="1540021" y="2155369"/>
            <a:ext cx="745328" cy="1088571"/>
          </a:xfrm>
          <a:prstGeom prst="rect">
            <a:avLst/>
          </a:prstGeom>
          <a:noFill/>
          <a:ln>
            <a:noFill/>
          </a:ln>
        </p:spPr>
      </p:pic>
      <p:pic>
        <p:nvPicPr>
          <p:cNvPr id="368" name="Google Shape;368;p33"/>
          <p:cNvPicPr preferRelativeResize="0"/>
          <p:nvPr/>
        </p:nvPicPr>
        <p:blipFill rotWithShape="1">
          <a:blip r:embed="rId9">
            <a:alphaModFix/>
          </a:blip>
          <a:srcRect/>
          <a:stretch/>
        </p:blipFill>
        <p:spPr>
          <a:xfrm>
            <a:off x="3860719" y="2155362"/>
            <a:ext cx="738182" cy="1088572"/>
          </a:xfrm>
          <a:prstGeom prst="rect">
            <a:avLst/>
          </a:prstGeom>
          <a:noFill/>
          <a:ln>
            <a:noFill/>
          </a:ln>
        </p:spPr>
      </p:pic>
      <p:pic>
        <p:nvPicPr>
          <p:cNvPr id="369" name="Google Shape;369;p33"/>
          <p:cNvPicPr preferRelativeResize="0"/>
          <p:nvPr/>
        </p:nvPicPr>
        <p:blipFill rotWithShape="1">
          <a:blip r:embed="rId10">
            <a:alphaModFix/>
          </a:blip>
          <a:srcRect/>
          <a:stretch/>
        </p:blipFill>
        <p:spPr>
          <a:xfrm>
            <a:off x="3152211" y="5312236"/>
            <a:ext cx="736213" cy="1088572"/>
          </a:xfrm>
          <a:prstGeom prst="rect">
            <a:avLst/>
          </a:prstGeom>
          <a:noFill/>
          <a:ln>
            <a:noFill/>
          </a:ln>
        </p:spPr>
      </p:pic>
      <p:pic>
        <p:nvPicPr>
          <p:cNvPr id="370" name="Google Shape;370;p33"/>
          <p:cNvPicPr preferRelativeResize="0"/>
          <p:nvPr/>
        </p:nvPicPr>
        <p:blipFill rotWithShape="1">
          <a:blip r:embed="rId11">
            <a:alphaModFix/>
          </a:blip>
          <a:srcRect/>
          <a:stretch/>
        </p:blipFill>
        <p:spPr>
          <a:xfrm>
            <a:off x="3760749" y="21757"/>
            <a:ext cx="742119" cy="1088572"/>
          </a:xfrm>
          <a:prstGeom prst="rect">
            <a:avLst/>
          </a:prstGeom>
          <a:noFill/>
          <a:ln>
            <a:noFill/>
          </a:ln>
        </p:spPr>
      </p:pic>
      <p:pic>
        <p:nvPicPr>
          <p:cNvPr id="371" name="Google Shape;371;p33"/>
          <p:cNvPicPr preferRelativeResize="0"/>
          <p:nvPr/>
        </p:nvPicPr>
        <p:blipFill rotWithShape="1">
          <a:blip r:embed="rId12">
            <a:alphaModFix/>
          </a:blip>
          <a:srcRect/>
          <a:stretch/>
        </p:blipFill>
        <p:spPr>
          <a:xfrm>
            <a:off x="1545462" y="3222170"/>
            <a:ext cx="752104" cy="1088571"/>
          </a:xfrm>
          <a:prstGeom prst="rect">
            <a:avLst/>
          </a:prstGeom>
          <a:noFill/>
          <a:ln>
            <a:noFill/>
          </a:ln>
        </p:spPr>
      </p:pic>
      <p:pic>
        <p:nvPicPr>
          <p:cNvPr id="372" name="Google Shape;372;p33"/>
          <p:cNvPicPr preferRelativeResize="0"/>
          <p:nvPr/>
        </p:nvPicPr>
        <p:blipFill rotWithShape="1">
          <a:blip r:embed="rId13">
            <a:alphaModFix/>
          </a:blip>
          <a:srcRect/>
          <a:stretch/>
        </p:blipFill>
        <p:spPr>
          <a:xfrm>
            <a:off x="732436" y="1066799"/>
            <a:ext cx="740150" cy="1088572"/>
          </a:xfrm>
          <a:prstGeom prst="rect">
            <a:avLst/>
          </a:prstGeom>
          <a:noFill/>
          <a:ln>
            <a:noFill/>
          </a:ln>
        </p:spPr>
      </p:pic>
      <p:pic>
        <p:nvPicPr>
          <p:cNvPr id="373" name="Google Shape;373;p33"/>
          <p:cNvPicPr preferRelativeResize="0"/>
          <p:nvPr/>
        </p:nvPicPr>
        <p:blipFill rotWithShape="1">
          <a:blip r:embed="rId14">
            <a:alphaModFix/>
          </a:blip>
          <a:srcRect/>
          <a:stretch/>
        </p:blipFill>
        <p:spPr>
          <a:xfrm>
            <a:off x="16822" y="2177142"/>
            <a:ext cx="748638" cy="1088571"/>
          </a:xfrm>
          <a:prstGeom prst="rect">
            <a:avLst/>
          </a:prstGeom>
          <a:noFill/>
          <a:ln>
            <a:noFill/>
          </a:ln>
        </p:spPr>
      </p:pic>
      <p:pic>
        <p:nvPicPr>
          <p:cNvPr id="374" name="Google Shape;374;p33"/>
          <p:cNvPicPr preferRelativeResize="0"/>
          <p:nvPr/>
        </p:nvPicPr>
        <p:blipFill rotWithShape="1">
          <a:blip r:embed="rId15">
            <a:alphaModFix/>
          </a:blip>
          <a:srcRect/>
          <a:stretch/>
        </p:blipFill>
        <p:spPr>
          <a:xfrm>
            <a:off x="1513425" y="0"/>
            <a:ext cx="742031" cy="1088570"/>
          </a:xfrm>
          <a:prstGeom prst="rect">
            <a:avLst/>
          </a:prstGeom>
          <a:noFill/>
          <a:ln>
            <a:noFill/>
          </a:ln>
        </p:spPr>
      </p:pic>
      <p:pic>
        <p:nvPicPr>
          <p:cNvPr id="375" name="Google Shape;375;p33"/>
          <p:cNvPicPr preferRelativeResize="0"/>
          <p:nvPr/>
        </p:nvPicPr>
        <p:blipFill rotWithShape="1">
          <a:blip r:embed="rId16">
            <a:alphaModFix/>
          </a:blip>
          <a:srcRect/>
          <a:stretch/>
        </p:blipFill>
        <p:spPr>
          <a:xfrm>
            <a:off x="16822" y="1066799"/>
            <a:ext cx="743463" cy="1088572"/>
          </a:xfrm>
          <a:prstGeom prst="rect">
            <a:avLst/>
          </a:prstGeom>
          <a:noFill/>
          <a:ln>
            <a:noFill/>
          </a:ln>
        </p:spPr>
      </p:pic>
      <p:pic>
        <p:nvPicPr>
          <p:cNvPr id="376" name="Google Shape;376;p33"/>
          <p:cNvPicPr preferRelativeResize="0"/>
          <p:nvPr/>
        </p:nvPicPr>
        <p:blipFill rotWithShape="1">
          <a:blip r:embed="rId17">
            <a:alphaModFix/>
          </a:blip>
          <a:srcRect/>
          <a:stretch/>
        </p:blipFill>
        <p:spPr>
          <a:xfrm>
            <a:off x="1574224" y="4267186"/>
            <a:ext cx="747290" cy="1088571"/>
          </a:xfrm>
          <a:prstGeom prst="rect">
            <a:avLst/>
          </a:prstGeom>
          <a:noFill/>
          <a:ln>
            <a:noFill/>
          </a:ln>
        </p:spPr>
      </p:pic>
      <p:pic>
        <p:nvPicPr>
          <p:cNvPr id="377" name="Google Shape;377;p33"/>
          <p:cNvPicPr preferRelativeResize="0"/>
          <p:nvPr/>
        </p:nvPicPr>
        <p:blipFill rotWithShape="1">
          <a:blip r:embed="rId18">
            <a:alphaModFix/>
          </a:blip>
          <a:srcRect/>
          <a:stretch/>
        </p:blipFill>
        <p:spPr>
          <a:xfrm>
            <a:off x="0" y="0"/>
            <a:ext cx="754083" cy="1088571"/>
          </a:xfrm>
          <a:prstGeom prst="rect">
            <a:avLst/>
          </a:prstGeom>
          <a:noFill/>
          <a:ln>
            <a:noFill/>
          </a:ln>
        </p:spPr>
      </p:pic>
      <p:pic>
        <p:nvPicPr>
          <p:cNvPr id="378" name="Google Shape;378;p33"/>
          <p:cNvPicPr preferRelativeResize="0"/>
          <p:nvPr/>
        </p:nvPicPr>
        <p:blipFill rotWithShape="1">
          <a:blip r:embed="rId19">
            <a:alphaModFix/>
          </a:blip>
          <a:srcRect/>
          <a:stretch/>
        </p:blipFill>
        <p:spPr>
          <a:xfrm>
            <a:off x="761965" y="43535"/>
            <a:ext cx="784055" cy="1023258"/>
          </a:xfrm>
          <a:prstGeom prst="rect">
            <a:avLst/>
          </a:prstGeom>
          <a:noFill/>
          <a:ln>
            <a:noFill/>
          </a:ln>
        </p:spPr>
      </p:pic>
      <p:pic>
        <p:nvPicPr>
          <p:cNvPr id="379" name="Google Shape;379;p33"/>
          <p:cNvPicPr preferRelativeResize="0"/>
          <p:nvPr/>
        </p:nvPicPr>
        <p:blipFill rotWithShape="1">
          <a:blip r:embed="rId19">
            <a:alphaModFix/>
          </a:blip>
          <a:srcRect/>
          <a:stretch/>
        </p:blipFill>
        <p:spPr>
          <a:xfrm>
            <a:off x="2220029" y="43535"/>
            <a:ext cx="784055" cy="1023258"/>
          </a:xfrm>
          <a:prstGeom prst="rect">
            <a:avLst/>
          </a:prstGeom>
          <a:noFill/>
          <a:ln>
            <a:noFill/>
          </a:ln>
        </p:spPr>
      </p:pic>
      <p:pic>
        <p:nvPicPr>
          <p:cNvPr id="380" name="Google Shape;380;p33"/>
          <p:cNvPicPr preferRelativeResize="0"/>
          <p:nvPr/>
        </p:nvPicPr>
        <p:blipFill rotWithShape="1">
          <a:blip r:embed="rId19">
            <a:alphaModFix/>
          </a:blip>
          <a:srcRect/>
          <a:stretch/>
        </p:blipFill>
        <p:spPr>
          <a:xfrm>
            <a:off x="1524323" y="1066792"/>
            <a:ext cx="784055" cy="1023258"/>
          </a:xfrm>
          <a:prstGeom prst="rect">
            <a:avLst/>
          </a:prstGeom>
          <a:noFill/>
          <a:ln>
            <a:noFill/>
          </a:ln>
        </p:spPr>
      </p:pic>
      <p:pic>
        <p:nvPicPr>
          <p:cNvPr id="381" name="Google Shape;381;p33"/>
          <p:cNvPicPr preferRelativeResize="0"/>
          <p:nvPr/>
        </p:nvPicPr>
        <p:blipFill rotWithShape="1">
          <a:blip r:embed="rId19">
            <a:alphaModFix/>
          </a:blip>
          <a:srcRect/>
          <a:stretch/>
        </p:blipFill>
        <p:spPr>
          <a:xfrm>
            <a:off x="2242144" y="1066792"/>
            <a:ext cx="784055" cy="1023258"/>
          </a:xfrm>
          <a:prstGeom prst="rect">
            <a:avLst/>
          </a:prstGeom>
          <a:noFill/>
          <a:ln>
            <a:noFill/>
          </a:ln>
        </p:spPr>
      </p:pic>
      <p:pic>
        <p:nvPicPr>
          <p:cNvPr id="382" name="Google Shape;382;p33"/>
          <p:cNvPicPr preferRelativeResize="0"/>
          <p:nvPr/>
        </p:nvPicPr>
        <p:blipFill rotWithShape="1">
          <a:blip r:embed="rId19">
            <a:alphaModFix/>
          </a:blip>
          <a:srcRect/>
          <a:stretch/>
        </p:blipFill>
        <p:spPr>
          <a:xfrm>
            <a:off x="2242144" y="2133584"/>
            <a:ext cx="784055" cy="1023258"/>
          </a:xfrm>
          <a:prstGeom prst="rect">
            <a:avLst/>
          </a:prstGeom>
          <a:noFill/>
          <a:ln>
            <a:noFill/>
          </a:ln>
        </p:spPr>
      </p:pic>
      <p:pic>
        <p:nvPicPr>
          <p:cNvPr id="383" name="Google Shape;383;p33"/>
          <p:cNvPicPr preferRelativeResize="0"/>
          <p:nvPr/>
        </p:nvPicPr>
        <p:blipFill rotWithShape="1">
          <a:blip r:embed="rId19">
            <a:alphaModFix/>
          </a:blip>
          <a:srcRect/>
          <a:stretch/>
        </p:blipFill>
        <p:spPr>
          <a:xfrm>
            <a:off x="761965" y="2177138"/>
            <a:ext cx="784055" cy="1023258"/>
          </a:xfrm>
          <a:prstGeom prst="rect">
            <a:avLst/>
          </a:prstGeom>
          <a:noFill/>
          <a:ln>
            <a:noFill/>
          </a:ln>
        </p:spPr>
      </p:pic>
      <p:pic>
        <p:nvPicPr>
          <p:cNvPr id="384" name="Google Shape;384;p33"/>
          <p:cNvPicPr preferRelativeResize="0"/>
          <p:nvPr/>
        </p:nvPicPr>
        <p:blipFill rotWithShape="1">
          <a:blip r:embed="rId19">
            <a:alphaModFix/>
          </a:blip>
          <a:srcRect/>
          <a:stretch/>
        </p:blipFill>
        <p:spPr>
          <a:xfrm>
            <a:off x="16822" y="3265703"/>
            <a:ext cx="784055" cy="1023258"/>
          </a:xfrm>
          <a:prstGeom prst="rect">
            <a:avLst/>
          </a:prstGeom>
          <a:noFill/>
          <a:ln>
            <a:noFill/>
          </a:ln>
        </p:spPr>
      </p:pic>
      <p:pic>
        <p:nvPicPr>
          <p:cNvPr id="385" name="Google Shape;385;p33"/>
          <p:cNvPicPr preferRelativeResize="0"/>
          <p:nvPr/>
        </p:nvPicPr>
        <p:blipFill rotWithShape="1">
          <a:blip r:embed="rId19">
            <a:alphaModFix/>
          </a:blip>
          <a:srcRect/>
          <a:stretch/>
        </p:blipFill>
        <p:spPr>
          <a:xfrm>
            <a:off x="2285349" y="3200385"/>
            <a:ext cx="784055" cy="1023258"/>
          </a:xfrm>
          <a:prstGeom prst="rect">
            <a:avLst/>
          </a:prstGeom>
          <a:noFill/>
          <a:ln>
            <a:noFill/>
          </a:ln>
        </p:spPr>
      </p:pic>
      <p:pic>
        <p:nvPicPr>
          <p:cNvPr id="386" name="Google Shape;386;p33"/>
          <p:cNvPicPr preferRelativeResize="0"/>
          <p:nvPr/>
        </p:nvPicPr>
        <p:blipFill rotWithShape="1">
          <a:blip r:embed="rId19">
            <a:alphaModFix/>
          </a:blip>
          <a:srcRect/>
          <a:stretch/>
        </p:blipFill>
        <p:spPr>
          <a:xfrm>
            <a:off x="3045818" y="3222162"/>
            <a:ext cx="784055" cy="1023258"/>
          </a:xfrm>
          <a:prstGeom prst="rect">
            <a:avLst/>
          </a:prstGeom>
          <a:noFill/>
          <a:ln>
            <a:noFill/>
          </a:ln>
        </p:spPr>
      </p:pic>
      <p:pic>
        <p:nvPicPr>
          <p:cNvPr id="387" name="Google Shape;387;p33"/>
          <p:cNvPicPr preferRelativeResize="0"/>
          <p:nvPr/>
        </p:nvPicPr>
        <p:blipFill rotWithShape="1">
          <a:blip r:embed="rId19">
            <a:alphaModFix/>
          </a:blip>
          <a:srcRect/>
          <a:stretch/>
        </p:blipFill>
        <p:spPr>
          <a:xfrm>
            <a:off x="-13064" y="5290444"/>
            <a:ext cx="784055" cy="1023258"/>
          </a:xfrm>
          <a:prstGeom prst="rect">
            <a:avLst/>
          </a:prstGeom>
          <a:noFill/>
          <a:ln>
            <a:noFill/>
          </a:ln>
        </p:spPr>
      </p:pic>
      <p:pic>
        <p:nvPicPr>
          <p:cNvPr id="388" name="Google Shape;388;p33"/>
          <p:cNvPicPr preferRelativeResize="0"/>
          <p:nvPr/>
        </p:nvPicPr>
        <p:blipFill rotWithShape="1">
          <a:blip r:embed="rId19">
            <a:alphaModFix/>
          </a:blip>
          <a:srcRect/>
          <a:stretch/>
        </p:blipFill>
        <p:spPr>
          <a:xfrm>
            <a:off x="780580" y="4288956"/>
            <a:ext cx="784055" cy="1023258"/>
          </a:xfrm>
          <a:prstGeom prst="rect">
            <a:avLst/>
          </a:prstGeom>
          <a:noFill/>
          <a:ln>
            <a:noFill/>
          </a:ln>
        </p:spPr>
      </p:pic>
      <p:pic>
        <p:nvPicPr>
          <p:cNvPr id="389" name="Google Shape;389;p33"/>
          <p:cNvPicPr preferRelativeResize="0"/>
          <p:nvPr/>
        </p:nvPicPr>
        <p:blipFill rotWithShape="1">
          <a:blip r:embed="rId19">
            <a:alphaModFix/>
          </a:blip>
          <a:srcRect/>
          <a:stretch/>
        </p:blipFill>
        <p:spPr>
          <a:xfrm>
            <a:off x="2305406" y="4245419"/>
            <a:ext cx="784055" cy="1023258"/>
          </a:xfrm>
          <a:prstGeom prst="rect">
            <a:avLst/>
          </a:prstGeom>
          <a:noFill/>
          <a:ln>
            <a:noFill/>
          </a:ln>
        </p:spPr>
      </p:pic>
      <p:pic>
        <p:nvPicPr>
          <p:cNvPr id="390" name="Google Shape;390;p33"/>
          <p:cNvPicPr preferRelativeResize="0"/>
          <p:nvPr/>
        </p:nvPicPr>
        <p:blipFill rotWithShape="1">
          <a:blip r:embed="rId19">
            <a:alphaModFix/>
          </a:blip>
          <a:srcRect/>
          <a:stretch/>
        </p:blipFill>
        <p:spPr>
          <a:xfrm>
            <a:off x="3110716" y="4245419"/>
            <a:ext cx="784055" cy="1023258"/>
          </a:xfrm>
          <a:prstGeom prst="rect">
            <a:avLst/>
          </a:prstGeom>
          <a:noFill/>
          <a:ln>
            <a:noFill/>
          </a:ln>
        </p:spPr>
      </p:pic>
      <p:pic>
        <p:nvPicPr>
          <p:cNvPr id="391" name="Google Shape;391;p33"/>
          <p:cNvPicPr preferRelativeResize="0"/>
          <p:nvPr/>
        </p:nvPicPr>
        <p:blipFill rotWithShape="1">
          <a:blip r:embed="rId19">
            <a:alphaModFix/>
          </a:blip>
          <a:srcRect/>
          <a:stretch/>
        </p:blipFill>
        <p:spPr>
          <a:xfrm>
            <a:off x="3849405" y="3243939"/>
            <a:ext cx="784055" cy="1023258"/>
          </a:xfrm>
          <a:prstGeom prst="rect">
            <a:avLst/>
          </a:prstGeom>
          <a:noFill/>
          <a:ln>
            <a:noFill/>
          </a:ln>
        </p:spPr>
      </p:pic>
      <p:pic>
        <p:nvPicPr>
          <p:cNvPr id="392" name="Google Shape;392;p33"/>
          <p:cNvPicPr preferRelativeResize="0"/>
          <p:nvPr/>
        </p:nvPicPr>
        <p:blipFill rotWithShape="1">
          <a:blip r:embed="rId19">
            <a:alphaModFix/>
          </a:blip>
          <a:srcRect/>
          <a:stretch/>
        </p:blipFill>
        <p:spPr>
          <a:xfrm>
            <a:off x="780580" y="5312204"/>
            <a:ext cx="784055" cy="1023258"/>
          </a:xfrm>
          <a:prstGeom prst="rect">
            <a:avLst/>
          </a:prstGeom>
          <a:noFill/>
          <a:ln>
            <a:noFill/>
          </a:ln>
        </p:spPr>
      </p:pic>
      <p:pic>
        <p:nvPicPr>
          <p:cNvPr id="393" name="Google Shape;393;p33"/>
          <p:cNvPicPr preferRelativeResize="0"/>
          <p:nvPr/>
        </p:nvPicPr>
        <p:blipFill rotWithShape="1">
          <a:blip r:embed="rId19">
            <a:alphaModFix/>
          </a:blip>
          <a:srcRect/>
          <a:stretch/>
        </p:blipFill>
        <p:spPr>
          <a:xfrm>
            <a:off x="1580847" y="5312203"/>
            <a:ext cx="784055" cy="1023258"/>
          </a:xfrm>
          <a:prstGeom prst="rect">
            <a:avLst/>
          </a:prstGeom>
          <a:noFill/>
          <a:ln>
            <a:noFill/>
          </a:ln>
        </p:spPr>
      </p:pic>
      <p:pic>
        <p:nvPicPr>
          <p:cNvPr id="394" name="Google Shape;394;p33"/>
          <p:cNvPicPr preferRelativeResize="0"/>
          <p:nvPr/>
        </p:nvPicPr>
        <p:blipFill rotWithShape="1">
          <a:blip r:embed="rId19">
            <a:alphaModFix/>
          </a:blip>
          <a:srcRect/>
          <a:stretch/>
        </p:blipFill>
        <p:spPr>
          <a:xfrm>
            <a:off x="2337726" y="5312203"/>
            <a:ext cx="784055" cy="1023258"/>
          </a:xfrm>
          <a:prstGeom prst="rect">
            <a:avLst/>
          </a:prstGeom>
          <a:noFill/>
          <a:ln>
            <a:noFill/>
          </a:ln>
        </p:spPr>
      </p:pic>
      <p:pic>
        <p:nvPicPr>
          <p:cNvPr id="395" name="Google Shape;395;p33"/>
          <p:cNvPicPr preferRelativeResize="0"/>
          <p:nvPr/>
        </p:nvPicPr>
        <p:blipFill rotWithShape="1">
          <a:blip r:embed="rId19">
            <a:alphaModFix/>
          </a:blip>
          <a:srcRect/>
          <a:stretch/>
        </p:blipFill>
        <p:spPr>
          <a:xfrm>
            <a:off x="3914934" y="4288956"/>
            <a:ext cx="784055" cy="1023258"/>
          </a:xfrm>
          <a:prstGeom prst="rect">
            <a:avLst/>
          </a:prstGeom>
          <a:noFill/>
          <a:ln>
            <a:noFill/>
          </a:ln>
        </p:spPr>
      </p:pic>
      <p:pic>
        <p:nvPicPr>
          <p:cNvPr id="396" name="Google Shape;396;p33"/>
          <p:cNvPicPr preferRelativeResize="0"/>
          <p:nvPr/>
        </p:nvPicPr>
        <p:blipFill rotWithShape="1">
          <a:blip r:embed="rId20">
            <a:alphaModFix/>
          </a:blip>
          <a:srcRect/>
          <a:stretch/>
        </p:blipFill>
        <p:spPr>
          <a:xfrm>
            <a:off x="3804138" y="1088543"/>
            <a:ext cx="703265" cy="1032450"/>
          </a:xfrm>
          <a:prstGeom prst="rect">
            <a:avLst/>
          </a:prstGeom>
          <a:noFill/>
          <a:ln>
            <a:noFill/>
          </a:ln>
        </p:spPr>
      </p:pic>
      <p:sp>
        <p:nvSpPr>
          <p:cNvPr id="397" name="Google Shape;397;p33"/>
          <p:cNvSpPr txBox="1">
            <a:spLocks noGrp="1"/>
          </p:cNvSpPr>
          <p:nvPr>
            <p:ph type="body" idx="1"/>
          </p:nvPr>
        </p:nvSpPr>
        <p:spPr>
          <a:xfrm>
            <a:off x="5802088" y="65290"/>
            <a:ext cx="6128700" cy="5618700"/>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Deal out a 5x5 grid of cards with a random pattern of face-up and face-down cards, like this.</a:t>
            </a:r>
            <a:endParaRPr/>
          </a:p>
          <a:p>
            <a:pPr marL="285750" lvl="0" indent="-285750" algn="l" rtl="0">
              <a:lnSpc>
                <a:spcPct val="100000"/>
              </a:lnSpc>
              <a:spcBef>
                <a:spcPts val="1000"/>
              </a:spcBef>
              <a:spcAft>
                <a:spcPts val="0"/>
              </a:spcAft>
              <a:buSzPts val="2400"/>
              <a:buChar char="•"/>
            </a:pPr>
            <a:r>
              <a:rPr lang="en-US" sz="2400"/>
              <a:t>Now, we add an additional row and column to the grid…</a:t>
            </a:r>
            <a:endParaRPr/>
          </a:p>
          <a:p>
            <a:pPr marL="285750" lvl="0" indent="-285750" algn="l" rtl="0">
              <a:lnSpc>
                <a:spcPct val="100000"/>
              </a:lnSpc>
              <a:spcBef>
                <a:spcPts val="1000"/>
              </a:spcBef>
              <a:spcAft>
                <a:spcPts val="0"/>
              </a:spcAft>
              <a:buSzPts val="2400"/>
              <a:buChar char="•"/>
            </a:pPr>
            <a:r>
              <a:rPr lang="en-US" sz="2400"/>
              <a:t>Then, introduce an “error” into this “binary” code by flipping a card over (it doesn’t matter whether the card is face-up or face-down).</a:t>
            </a:r>
            <a:endParaRPr sz="2000"/>
          </a:p>
          <a:p>
            <a:pPr marL="285750" lvl="0" indent="-285750" algn="l" rtl="0">
              <a:lnSpc>
                <a:spcPct val="100000"/>
              </a:lnSpc>
              <a:spcBef>
                <a:spcPts val="1000"/>
              </a:spcBef>
              <a:spcAft>
                <a:spcPts val="0"/>
              </a:spcAft>
              <a:buSzPts val="2400"/>
              <a:buChar char="•"/>
            </a:pPr>
            <a:r>
              <a:rPr lang="en-US" sz="2400"/>
              <a:t>Which card?</a:t>
            </a:r>
            <a:endParaRPr/>
          </a:p>
          <a:p>
            <a:pPr marL="742950" lvl="1" indent="-285750" algn="l" rtl="0">
              <a:lnSpc>
                <a:spcPct val="100000"/>
              </a:lnSpc>
              <a:spcBef>
                <a:spcPts val="1000"/>
              </a:spcBef>
              <a:spcAft>
                <a:spcPts val="0"/>
              </a:spcAft>
              <a:buSzPts val="1800"/>
              <a:buChar char="•"/>
            </a:pPr>
            <a:r>
              <a:rPr lang="en-US"/>
              <a:t>What was special about the “extra” row and column?</a:t>
            </a:r>
            <a:endParaRPr/>
          </a:p>
          <a:p>
            <a:pPr marL="1200150" lvl="2" indent="-285750" algn="l" rtl="0">
              <a:lnSpc>
                <a:spcPct val="100000"/>
              </a:lnSpc>
              <a:spcBef>
                <a:spcPts val="1000"/>
              </a:spcBef>
              <a:spcAft>
                <a:spcPts val="0"/>
              </a:spcAft>
              <a:buSzPts val="1800"/>
              <a:buChar char="•"/>
            </a:pPr>
            <a:r>
              <a:rPr lang="en-US"/>
              <a:t>Parity: The number of face up cards is always a multiple of 2</a:t>
            </a:r>
            <a:endParaRPr/>
          </a:p>
          <a:p>
            <a:pPr marL="742950" lvl="1" indent="-285750" algn="l" rtl="0">
              <a:lnSpc>
                <a:spcPct val="100000"/>
              </a:lnSpc>
              <a:spcBef>
                <a:spcPts val="1000"/>
              </a:spcBef>
              <a:spcAft>
                <a:spcPts val="0"/>
              </a:spcAft>
              <a:buSzPts val="1800"/>
              <a:buChar char="•"/>
            </a:pPr>
            <a:r>
              <a:rPr lang="en-US"/>
              <a:t>Does this always work?</a:t>
            </a:r>
            <a:endParaRPr/>
          </a:p>
          <a:p>
            <a:pPr marL="1200150" lvl="2" indent="-285750" algn="l" rtl="0">
              <a:lnSpc>
                <a:spcPct val="100000"/>
              </a:lnSpc>
              <a:spcBef>
                <a:spcPts val="1000"/>
              </a:spcBef>
              <a:spcAft>
                <a:spcPts val="0"/>
              </a:spcAft>
              <a:buSzPts val="1800"/>
              <a:buChar char="•"/>
            </a:pPr>
            <a:r>
              <a:rPr lang="en-US"/>
              <a:t>If you flip multiple cards in the same row, you might miss it</a:t>
            </a:r>
            <a:endParaRPr/>
          </a:p>
        </p:txBody>
      </p:sp>
      <p:pic>
        <p:nvPicPr>
          <p:cNvPr id="398" name="Google Shape;398;p33"/>
          <p:cNvPicPr preferRelativeResize="0"/>
          <p:nvPr/>
        </p:nvPicPr>
        <p:blipFill rotWithShape="1">
          <a:blip r:embed="rId19">
            <a:alphaModFix/>
          </a:blip>
          <a:srcRect/>
          <a:stretch/>
        </p:blipFill>
        <p:spPr>
          <a:xfrm>
            <a:off x="3024679" y="2164521"/>
            <a:ext cx="784055" cy="1023258"/>
          </a:xfrm>
          <a:prstGeom prst="rect">
            <a:avLst/>
          </a:prstGeom>
          <a:noFill/>
          <a:ln>
            <a:noFill/>
          </a:ln>
        </p:spPr>
      </p:pic>
      <p:cxnSp>
        <p:nvCxnSpPr>
          <p:cNvPr id="399" name="Google Shape;399;p33"/>
          <p:cNvCxnSpPr/>
          <p:nvPr/>
        </p:nvCxnSpPr>
        <p:spPr>
          <a:xfrm rot="10800000">
            <a:off x="3412005" y="21900"/>
            <a:ext cx="66300" cy="6683700"/>
          </a:xfrm>
          <a:prstGeom prst="straightConnector1">
            <a:avLst/>
          </a:prstGeom>
          <a:noFill/>
          <a:ln w="76200" cap="flat" cmpd="sng">
            <a:solidFill>
              <a:schemeClr val="dk1"/>
            </a:solidFill>
            <a:prstDash val="solid"/>
            <a:round/>
            <a:headEnd type="none" w="sm" len="sm"/>
            <a:tailEnd type="none" w="sm" len="sm"/>
          </a:ln>
        </p:spPr>
      </p:cxnSp>
      <p:cxnSp>
        <p:nvCxnSpPr>
          <p:cNvPr id="400" name="Google Shape;400;p33"/>
          <p:cNvCxnSpPr/>
          <p:nvPr/>
        </p:nvCxnSpPr>
        <p:spPr>
          <a:xfrm rot="10800000">
            <a:off x="-13182" y="2635624"/>
            <a:ext cx="4961700" cy="0"/>
          </a:xfrm>
          <a:prstGeom prst="straightConnector1">
            <a:avLst/>
          </a:prstGeom>
          <a:noFill/>
          <a:ln w="76200" cap="flat" cmpd="sng">
            <a:solidFill>
              <a:schemeClr val="dk1"/>
            </a:solidFill>
            <a:prstDash val="solid"/>
            <a:round/>
            <a:headEnd type="none" w="sm" len="sm"/>
            <a:tailEnd type="none" w="sm" len="sm"/>
          </a:ln>
        </p:spPr>
      </p:cxnSp>
      <p:pic>
        <p:nvPicPr>
          <p:cNvPr id="401" name="Google Shape;401;p33"/>
          <p:cNvPicPr preferRelativeResize="0"/>
          <p:nvPr/>
        </p:nvPicPr>
        <p:blipFill rotWithShape="1">
          <a:blip r:embed="rId21">
            <a:alphaModFix/>
          </a:blip>
          <a:srcRect/>
          <a:stretch/>
        </p:blipFill>
        <p:spPr>
          <a:xfrm>
            <a:off x="5051964" y="2155362"/>
            <a:ext cx="750124" cy="1088571"/>
          </a:xfrm>
          <a:prstGeom prst="rect">
            <a:avLst/>
          </a:prstGeom>
          <a:noFill/>
          <a:ln>
            <a:noFill/>
          </a:ln>
        </p:spPr>
      </p:pic>
      <p:sp>
        <p:nvSpPr>
          <p:cNvPr id="2" name="Slide Number Placeholder 1">
            <a:extLst>
              <a:ext uri="{FF2B5EF4-FFF2-40B4-BE49-F238E27FC236}">
                <a16:creationId xmlns:a16="http://schemas.microsoft.com/office/drawing/2014/main" id="{6CE26711-EF79-A46F-44E7-4A0E43B2C5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TAKE OUT A CREDIT CARD!</a:t>
            </a:r>
            <a:endParaRPr/>
          </a:p>
        </p:txBody>
      </p:sp>
      <p:sp>
        <p:nvSpPr>
          <p:cNvPr id="407" name="Google Shape;407;p34"/>
          <p:cNvSpPr txBox="1">
            <a:spLocks noGrp="1"/>
          </p:cNvSpPr>
          <p:nvPr>
            <p:ph type="body" idx="1"/>
          </p:nvPr>
        </p:nvSpPr>
        <p:spPr>
          <a:xfrm>
            <a:off x="685799" y="4777380"/>
            <a:ext cx="10131428" cy="177581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en-US"/>
              <a:t>“…LEND IT RATHER TO THINE ENEMY, WHO, IF HE BREAK, THOU MAYST WITH BETTER FACE EXACT THE PENALTY.”</a:t>
            </a:r>
            <a:br>
              <a:rPr lang="en-US"/>
            </a:br>
            <a:r>
              <a:rPr lang="en-US"/>
              <a:t>- ANTONIO, SHAKESPEARE’S </a:t>
            </a:r>
            <a:r>
              <a:rPr lang="en-US" i="1"/>
              <a:t>MERCHANT OF VENICE</a:t>
            </a:r>
            <a:endParaRPr/>
          </a:p>
        </p:txBody>
      </p:sp>
      <p:sp>
        <p:nvSpPr>
          <p:cNvPr id="2" name="Slide Number Placeholder 1">
            <a:extLst>
              <a:ext uri="{FF2B5EF4-FFF2-40B4-BE49-F238E27FC236}">
                <a16:creationId xmlns:a16="http://schemas.microsoft.com/office/drawing/2014/main" id="{E67A765B-F9EA-31EB-9C6D-0AAE279FC9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CHECKSUM ERROR DETECTION: </a:t>
            </a:r>
            <a:br>
              <a:rPr lang="en-US"/>
            </a:br>
            <a:r>
              <a:rPr lang="en-US"/>
              <a:t>CREDIT CARD CHECK-10</a:t>
            </a:r>
            <a:endParaRPr/>
          </a:p>
        </p:txBody>
      </p:sp>
      <p:sp>
        <p:nvSpPr>
          <p:cNvPr id="413" name="Google Shape;413;p35"/>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Given a credit card number (4314 0675 3252 8034)</a:t>
            </a:r>
            <a:endParaRPr/>
          </a:p>
          <a:p>
            <a:pPr marL="285750" lvl="0" indent="-285750" algn="l" rtl="0">
              <a:lnSpc>
                <a:spcPct val="100000"/>
              </a:lnSpc>
              <a:spcBef>
                <a:spcPts val="1000"/>
              </a:spcBef>
              <a:spcAft>
                <a:spcPts val="0"/>
              </a:spcAft>
              <a:buSzPts val="2400"/>
              <a:buChar char="•"/>
            </a:pPr>
            <a:r>
              <a:rPr lang="en-US" sz="2400"/>
              <a:t>Double every other digit, skipping the last one (starting with the second digit)</a:t>
            </a:r>
            <a:endParaRPr/>
          </a:p>
          <a:p>
            <a:pPr marL="742950" lvl="1" indent="-285750" algn="l" rtl="0">
              <a:lnSpc>
                <a:spcPct val="100000"/>
              </a:lnSpc>
              <a:spcBef>
                <a:spcPts val="1000"/>
              </a:spcBef>
              <a:spcAft>
                <a:spcPts val="0"/>
              </a:spcAft>
              <a:buSzPts val="2000"/>
              <a:buChar char="•"/>
            </a:pPr>
            <a:r>
              <a:rPr lang="en-US" sz="2000"/>
              <a:t>4618 0(12)78 3454 803X</a:t>
            </a:r>
            <a:endParaRPr/>
          </a:p>
        </p:txBody>
      </p:sp>
      <p:pic>
        <p:nvPicPr>
          <p:cNvPr id="414" name="Google Shape;414;p35"/>
          <p:cNvPicPr preferRelativeResize="0"/>
          <p:nvPr/>
        </p:nvPicPr>
        <p:blipFill rotWithShape="1">
          <a:blip r:embed="rId3">
            <a:alphaModFix/>
          </a:blip>
          <a:srcRect/>
          <a:stretch/>
        </p:blipFill>
        <p:spPr>
          <a:xfrm>
            <a:off x="7853081" y="147668"/>
            <a:ext cx="4162706" cy="2721251"/>
          </a:xfrm>
          <a:prstGeom prst="rect">
            <a:avLst/>
          </a:prstGeom>
          <a:noFill/>
          <a:ln>
            <a:noFill/>
          </a:ln>
        </p:spPr>
      </p:pic>
      <p:sp>
        <p:nvSpPr>
          <p:cNvPr id="415" name="Google Shape;415;p35"/>
          <p:cNvSpPr/>
          <p:nvPr/>
        </p:nvSpPr>
        <p:spPr>
          <a:xfrm>
            <a:off x="67628" y="6292890"/>
            <a:ext cx="612584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http://card-generator.com/q_credit-card-picture-generator.htm</a:t>
            </a:r>
            <a:endParaRPr sz="1800" b="0" i="0" u="none" strike="noStrike" cap="none">
              <a:solidFill>
                <a:schemeClr val="lt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BD3DC2B3-0332-658F-4494-55B8846D3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CHECKSUM ERROR DETECTION: </a:t>
            </a:r>
            <a:br>
              <a:rPr lang="en-US"/>
            </a:br>
            <a:r>
              <a:rPr lang="en-US"/>
              <a:t>CREDIT CARD CHECK-10</a:t>
            </a:r>
            <a:endParaRPr/>
          </a:p>
        </p:txBody>
      </p:sp>
      <p:sp>
        <p:nvSpPr>
          <p:cNvPr id="421" name="Google Shape;421;p36"/>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Given a credit card number (4314 0675 3252 8034)</a:t>
            </a:r>
            <a:endParaRPr/>
          </a:p>
          <a:p>
            <a:pPr marL="285750" lvl="0" indent="-285750" algn="l" rtl="0">
              <a:lnSpc>
                <a:spcPct val="100000"/>
              </a:lnSpc>
              <a:spcBef>
                <a:spcPts val="1000"/>
              </a:spcBef>
              <a:spcAft>
                <a:spcPts val="0"/>
              </a:spcAft>
              <a:buSzPts val="2400"/>
              <a:buChar char="•"/>
            </a:pPr>
            <a:r>
              <a:rPr lang="en-US" sz="2400"/>
              <a:t>Double every other digit, skipping the last one (starting with the second digit)</a:t>
            </a:r>
            <a:endParaRPr/>
          </a:p>
          <a:p>
            <a:pPr marL="742950" lvl="1" indent="-285750" algn="l" rtl="0">
              <a:lnSpc>
                <a:spcPct val="100000"/>
              </a:lnSpc>
              <a:spcBef>
                <a:spcPts val="1000"/>
              </a:spcBef>
              <a:spcAft>
                <a:spcPts val="0"/>
              </a:spcAft>
              <a:buSzPts val="2000"/>
              <a:buChar char="•"/>
            </a:pPr>
            <a:r>
              <a:rPr lang="en-US" sz="2000"/>
              <a:t>4618 0(12)78 3454 803X</a:t>
            </a:r>
            <a:endParaRPr/>
          </a:p>
          <a:p>
            <a:pPr marL="285750" lvl="0" indent="-285750" algn="l" rtl="0">
              <a:lnSpc>
                <a:spcPct val="100000"/>
              </a:lnSpc>
              <a:spcBef>
                <a:spcPts val="1000"/>
              </a:spcBef>
              <a:spcAft>
                <a:spcPts val="0"/>
              </a:spcAft>
              <a:buSzPts val="2400"/>
              <a:buChar char="•"/>
            </a:pPr>
            <a:r>
              <a:rPr lang="en-US" sz="2400"/>
              <a:t>Add all those digits together</a:t>
            </a:r>
            <a:endParaRPr/>
          </a:p>
          <a:p>
            <a:pPr marL="742950" lvl="1" indent="-285750" algn="l" rtl="0">
              <a:lnSpc>
                <a:spcPct val="100000"/>
              </a:lnSpc>
              <a:spcBef>
                <a:spcPts val="1000"/>
              </a:spcBef>
              <a:spcAft>
                <a:spcPts val="0"/>
              </a:spcAft>
              <a:buSzPts val="2000"/>
              <a:buChar char="•"/>
            </a:pPr>
            <a:r>
              <a:rPr lang="en-US" sz="2000"/>
              <a:t>4+6+1+8+0+1+2+7+8+3+4+5+4+8+0+3 = 64</a:t>
            </a:r>
            <a:endParaRPr/>
          </a:p>
        </p:txBody>
      </p:sp>
      <p:sp>
        <p:nvSpPr>
          <p:cNvPr id="422" name="Google Shape;422;p36"/>
          <p:cNvSpPr/>
          <p:nvPr/>
        </p:nvSpPr>
        <p:spPr>
          <a:xfrm>
            <a:off x="67628" y="6292890"/>
            <a:ext cx="612584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http://card-generator.com/q_credit-card-picture-generator.htm</a:t>
            </a:r>
            <a:endParaRPr sz="1800" b="0" i="0" u="none" strike="noStrike" cap="none">
              <a:solidFill>
                <a:schemeClr val="lt1"/>
              </a:solidFill>
              <a:latin typeface="Calibri"/>
              <a:ea typeface="Calibri"/>
              <a:cs typeface="Calibri"/>
              <a:sym typeface="Calibri"/>
            </a:endParaRPr>
          </a:p>
        </p:txBody>
      </p:sp>
      <p:pic>
        <p:nvPicPr>
          <p:cNvPr id="423" name="Google Shape;423;p36"/>
          <p:cNvPicPr preferRelativeResize="0"/>
          <p:nvPr/>
        </p:nvPicPr>
        <p:blipFill rotWithShape="1">
          <a:blip r:embed="rId3">
            <a:alphaModFix/>
          </a:blip>
          <a:srcRect/>
          <a:stretch/>
        </p:blipFill>
        <p:spPr>
          <a:xfrm>
            <a:off x="7853081" y="147668"/>
            <a:ext cx="4162706" cy="2721251"/>
          </a:xfrm>
          <a:prstGeom prst="rect">
            <a:avLst/>
          </a:prstGeom>
          <a:noFill/>
          <a:ln>
            <a:noFill/>
          </a:ln>
        </p:spPr>
      </p:pic>
      <p:sp>
        <p:nvSpPr>
          <p:cNvPr id="2" name="Slide Number Placeholder 1">
            <a:extLst>
              <a:ext uri="{FF2B5EF4-FFF2-40B4-BE49-F238E27FC236}">
                <a16:creationId xmlns:a16="http://schemas.microsoft.com/office/drawing/2014/main" id="{F224C47B-2480-C19E-140D-12FA45143B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CHECKSUM ERROR DETECTION: </a:t>
            </a:r>
            <a:br>
              <a:rPr lang="en-US"/>
            </a:br>
            <a:r>
              <a:rPr lang="en-US"/>
              <a:t>CREDIT CARD CHECK-10</a:t>
            </a:r>
            <a:endParaRPr/>
          </a:p>
        </p:txBody>
      </p:sp>
      <p:sp>
        <p:nvSpPr>
          <p:cNvPr id="429" name="Google Shape;429;p37"/>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Given a credit card number (4314 0675 3252 8034)</a:t>
            </a:r>
            <a:endParaRPr/>
          </a:p>
          <a:p>
            <a:pPr marL="285750" lvl="0" indent="-285750" algn="l" rtl="0">
              <a:lnSpc>
                <a:spcPct val="100000"/>
              </a:lnSpc>
              <a:spcBef>
                <a:spcPts val="1000"/>
              </a:spcBef>
              <a:spcAft>
                <a:spcPts val="0"/>
              </a:spcAft>
              <a:buSzPts val="2400"/>
              <a:buChar char="•"/>
            </a:pPr>
            <a:r>
              <a:rPr lang="en-US" sz="2400"/>
              <a:t>Double every other digit, skipping the last one (starting with the second digit)</a:t>
            </a:r>
            <a:endParaRPr/>
          </a:p>
          <a:p>
            <a:pPr marL="742950" lvl="1" indent="-285750" algn="l" rtl="0">
              <a:lnSpc>
                <a:spcPct val="100000"/>
              </a:lnSpc>
              <a:spcBef>
                <a:spcPts val="1000"/>
              </a:spcBef>
              <a:spcAft>
                <a:spcPts val="0"/>
              </a:spcAft>
              <a:buSzPts val="2000"/>
              <a:buChar char="•"/>
            </a:pPr>
            <a:r>
              <a:rPr lang="en-US" sz="2000"/>
              <a:t>4618 0(12)78 3454 803X</a:t>
            </a:r>
            <a:endParaRPr/>
          </a:p>
          <a:p>
            <a:pPr marL="285750" lvl="0" indent="-285750" algn="l" rtl="0">
              <a:lnSpc>
                <a:spcPct val="100000"/>
              </a:lnSpc>
              <a:spcBef>
                <a:spcPts val="1000"/>
              </a:spcBef>
              <a:spcAft>
                <a:spcPts val="0"/>
              </a:spcAft>
              <a:buSzPts val="2400"/>
              <a:buChar char="•"/>
            </a:pPr>
            <a:r>
              <a:rPr lang="en-US" sz="2400"/>
              <a:t>Add all those digits together</a:t>
            </a:r>
            <a:endParaRPr/>
          </a:p>
          <a:p>
            <a:pPr marL="742950" lvl="1" indent="-285750" algn="l" rtl="0">
              <a:lnSpc>
                <a:spcPct val="100000"/>
              </a:lnSpc>
              <a:spcBef>
                <a:spcPts val="1000"/>
              </a:spcBef>
              <a:spcAft>
                <a:spcPts val="0"/>
              </a:spcAft>
              <a:buSzPts val="2000"/>
              <a:buChar char="•"/>
            </a:pPr>
            <a:r>
              <a:rPr lang="en-US" sz="2000"/>
              <a:t>4+6+1+8+0+1+2+7+8+3+4+5+4+8+0+3 = 64</a:t>
            </a:r>
            <a:endParaRPr/>
          </a:p>
          <a:p>
            <a:pPr marL="285750" lvl="0" indent="-285750" algn="l" rtl="0">
              <a:lnSpc>
                <a:spcPct val="100000"/>
              </a:lnSpc>
              <a:spcBef>
                <a:spcPts val="1000"/>
              </a:spcBef>
              <a:spcAft>
                <a:spcPts val="0"/>
              </a:spcAft>
              <a:buSzPts val="2400"/>
              <a:buChar char="•"/>
            </a:pPr>
            <a:r>
              <a:rPr lang="en-US" sz="2400"/>
              <a:t>The last digit (4) is the “check 10” digit:</a:t>
            </a:r>
            <a:endParaRPr/>
          </a:p>
          <a:p>
            <a:pPr marL="742950" lvl="1" indent="-285750" algn="l" rtl="0">
              <a:lnSpc>
                <a:spcPct val="100000"/>
              </a:lnSpc>
              <a:spcBef>
                <a:spcPts val="1000"/>
              </a:spcBef>
              <a:spcAft>
                <a:spcPts val="0"/>
              </a:spcAft>
              <a:buSzPts val="2000"/>
              <a:buChar char="•"/>
            </a:pPr>
            <a:r>
              <a:rPr lang="en-US" sz="2000"/>
              <a:t>64 mod 10 = 4</a:t>
            </a:r>
            <a:endParaRPr/>
          </a:p>
        </p:txBody>
      </p:sp>
      <p:pic>
        <p:nvPicPr>
          <p:cNvPr id="430" name="Google Shape;430;p37"/>
          <p:cNvPicPr preferRelativeResize="0"/>
          <p:nvPr/>
        </p:nvPicPr>
        <p:blipFill rotWithShape="1">
          <a:blip r:embed="rId3">
            <a:alphaModFix/>
          </a:blip>
          <a:srcRect/>
          <a:stretch/>
        </p:blipFill>
        <p:spPr>
          <a:xfrm>
            <a:off x="7858654" y="148395"/>
            <a:ext cx="4162706" cy="2721251"/>
          </a:xfrm>
          <a:prstGeom prst="rect">
            <a:avLst/>
          </a:prstGeom>
          <a:noFill/>
          <a:ln>
            <a:noFill/>
          </a:ln>
        </p:spPr>
      </p:pic>
      <p:sp>
        <p:nvSpPr>
          <p:cNvPr id="431" name="Google Shape;431;p37"/>
          <p:cNvSpPr/>
          <p:nvPr/>
        </p:nvSpPr>
        <p:spPr>
          <a:xfrm>
            <a:off x="67628" y="6292890"/>
            <a:ext cx="612584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http://card-generator.com/q_credit-card-picture-generator.htm</a:t>
            </a:r>
            <a:endParaRPr sz="1800" b="0" i="0" u="none" strike="noStrike" cap="none">
              <a:solidFill>
                <a:schemeClr val="lt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851516D0-6E37-7536-10B3-6184534A92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685801" y="609600"/>
            <a:ext cx="10131300" cy="1456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THINGS WE’LL NEED</a:t>
            </a:r>
            <a:endParaRPr/>
          </a:p>
        </p:txBody>
      </p:sp>
      <p:sp>
        <p:nvSpPr>
          <p:cNvPr id="151" name="Google Shape;151;p20"/>
          <p:cNvSpPr txBox="1">
            <a:spLocks noGrp="1"/>
          </p:cNvSpPr>
          <p:nvPr>
            <p:ph type="body" idx="1"/>
          </p:nvPr>
        </p:nvSpPr>
        <p:spPr>
          <a:xfrm>
            <a:off x="685801" y="2142067"/>
            <a:ext cx="10131300" cy="3649200"/>
          </a:xfrm>
          <a:prstGeom prst="rect">
            <a:avLst/>
          </a:prstGeom>
          <a:noFill/>
          <a:ln>
            <a:noFill/>
          </a:ln>
        </p:spPr>
        <p:txBody>
          <a:bodyPr spcFirstLastPara="1" wrap="square" lIns="91425" tIns="45700" rIns="91425" bIns="45700" anchor="ctr" anchorCtr="0">
            <a:normAutofit lnSpcReduction="10000"/>
          </a:bodyPr>
          <a:lstStyle/>
          <a:p>
            <a:pPr marL="285750" lvl="0" indent="-274318" algn="l" rtl="0">
              <a:lnSpc>
                <a:spcPct val="100000"/>
              </a:lnSpc>
              <a:spcBef>
                <a:spcPts val="0"/>
              </a:spcBef>
              <a:spcAft>
                <a:spcPts val="0"/>
              </a:spcAft>
              <a:buSzPct val="100000"/>
              <a:buChar char="•"/>
            </a:pPr>
            <a:r>
              <a:rPr lang="en-US" sz="2400" dirty="0"/>
              <a:t>A quarter</a:t>
            </a:r>
            <a:endParaRPr dirty="0"/>
          </a:p>
          <a:p>
            <a:pPr marL="285750" lvl="0" indent="-274318" algn="l" rtl="0">
              <a:lnSpc>
                <a:spcPct val="100000"/>
              </a:lnSpc>
              <a:spcBef>
                <a:spcPts val="1000"/>
              </a:spcBef>
              <a:spcAft>
                <a:spcPts val="0"/>
              </a:spcAft>
              <a:buSzPct val="100000"/>
              <a:buChar char="•"/>
            </a:pPr>
            <a:r>
              <a:rPr lang="en-US" sz="2400" dirty="0"/>
              <a:t>A deck of cards</a:t>
            </a:r>
            <a:endParaRPr dirty="0"/>
          </a:p>
          <a:p>
            <a:pPr marL="285750" lvl="0" indent="-274318" algn="l" rtl="0">
              <a:lnSpc>
                <a:spcPct val="100000"/>
              </a:lnSpc>
              <a:spcBef>
                <a:spcPts val="1000"/>
              </a:spcBef>
              <a:spcAft>
                <a:spcPts val="0"/>
              </a:spcAft>
              <a:buSzPct val="100000"/>
              <a:buChar char="•"/>
            </a:pPr>
            <a:r>
              <a:rPr lang="en-US" sz="2400" dirty="0"/>
              <a:t>A phone book</a:t>
            </a:r>
            <a:endParaRPr dirty="0"/>
          </a:p>
          <a:p>
            <a:pPr marL="285750" lvl="0" indent="-274318" algn="l" rtl="0">
              <a:lnSpc>
                <a:spcPct val="100000"/>
              </a:lnSpc>
              <a:spcBef>
                <a:spcPts val="1000"/>
              </a:spcBef>
              <a:spcAft>
                <a:spcPts val="0"/>
              </a:spcAft>
              <a:buSzPct val="100000"/>
              <a:buChar char="•"/>
            </a:pPr>
            <a:r>
              <a:rPr lang="en-US" sz="2400" dirty="0"/>
              <a:t>Printouts from these slides</a:t>
            </a:r>
            <a:endParaRPr dirty="0"/>
          </a:p>
          <a:p>
            <a:pPr marL="285750" lvl="0" indent="-274318" algn="l" rtl="0">
              <a:lnSpc>
                <a:spcPct val="100000"/>
              </a:lnSpc>
              <a:spcBef>
                <a:spcPts val="1000"/>
              </a:spcBef>
              <a:spcAft>
                <a:spcPts val="0"/>
              </a:spcAft>
              <a:buSzPct val="100000"/>
              <a:buChar char="•"/>
            </a:pPr>
            <a:r>
              <a:rPr lang="en-US" sz="2400" dirty="0"/>
              <a:t>Strips of paper</a:t>
            </a:r>
            <a:endParaRPr dirty="0"/>
          </a:p>
          <a:p>
            <a:pPr marL="285750" lvl="0" indent="-274318" algn="l" rtl="0">
              <a:lnSpc>
                <a:spcPct val="100000"/>
              </a:lnSpc>
              <a:spcBef>
                <a:spcPts val="1000"/>
              </a:spcBef>
              <a:spcAft>
                <a:spcPts val="0"/>
              </a:spcAft>
              <a:buSzPct val="100000"/>
              <a:buChar char="•"/>
            </a:pPr>
            <a:r>
              <a:rPr lang="en-US" sz="2400" dirty="0"/>
              <a:t>Post-it notes (labeled by color) and Poster Board, or the digital Pixel Pandemonium link</a:t>
            </a:r>
            <a:endParaRPr dirty="0"/>
          </a:p>
          <a:p>
            <a:pPr marL="742950" lvl="1" indent="-300990" algn="l" rtl="0">
              <a:lnSpc>
                <a:spcPct val="100000"/>
              </a:lnSpc>
              <a:spcBef>
                <a:spcPts val="1000"/>
              </a:spcBef>
              <a:spcAft>
                <a:spcPts val="0"/>
              </a:spcAft>
              <a:buSzPct val="100000"/>
              <a:buChar char="•"/>
            </a:pPr>
            <a:r>
              <a:rPr lang="en-US" sz="2400" dirty="0"/>
              <a:t>Mail-merged instruction sheets for post-it notes (or a link to a PDF)</a:t>
            </a:r>
            <a:endParaRPr dirty="0"/>
          </a:p>
          <a:p>
            <a:pPr marL="0" lvl="0" indent="0" algn="l" rtl="0">
              <a:lnSpc>
                <a:spcPct val="100000"/>
              </a:lnSpc>
              <a:spcBef>
                <a:spcPts val="1000"/>
              </a:spcBef>
              <a:spcAft>
                <a:spcPts val="0"/>
              </a:spcAft>
              <a:buSzPct val="117647"/>
              <a:buNone/>
            </a:pPr>
            <a:endParaRPr dirty="0"/>
          </a:p>
          <a:p>
            <a:pPr marL="285750" lvl="0" indent="-156527" algn="l" rtl="0">
              <a:lnSpc>
                <a:spcPct val="100000"/>
              </a:lnSpc>
              <a:spcBef>
                <a:spcPts val="1000"/>
              </a:spcBef>
              <a:spcAft>
                <a:spcPts val="0"/>
              </a:spcAft>
              <a:buSzPct val="100000"/>
              <a:buNone/>
            </a:pPr>
            <a:endParaRPr sz="2200" dirty="0"/>
          </a:p>
        </p:txBody>
      </p:sp>
      <p:sp>
        <p:nvSpPr>
          <p:cNvPr id="2" name="Slide Number Placeholder 1">
            <a:extLst>
              <a:ext uri="{FF2B5EF4-FFF2-40B4-BE49-F238E27FC236}">
                <a16:creationId xmlns:a16="http://schemas.microsoft.com/office/drawing/2014/main" id="{1116FA13-0E5C-54BE-F683-0BF515A2C9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8"/>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PUBLIC KEY CRYPTOGRAPHY</a:t>
            </a:r>
            <a:endParaRPr/>
          </a:p>
        </p:txBody>
      </p:sp>
      <p:sp>
        <p:nvSpPr>
          <p:cNvPr id="437" name="Google Shape;437;p38"/>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SzPct val="100000"/>
              <a:buNone/>
            </a:pPr>
            <a:r>
              <a:rPr lang="en-US"/>
              <a:t>”FEW FALSE IDEAS HAVE MORE FIRMLY GRIPPED THE MINDS OF SO MANY INTELLIGENT MEN THAN THE ONE THAT, IF THEY JUST TRIED, THEY COULD INVENT A CIPHER THAT NO ONE COULD BREAK.”</a:t>
            </a:r>
            <a:br>
              <a:rPr lang="en-US"/>
            </a:br>
            <a:r>
              <a:rPr lang="en-US"/>
              <a:t>– DAVID KAHN, </a:t>
            </a:r>
            <a:r>
              <a:rPr lang="en-US" i="1"/>
              <a:t>THE CODEBREAKERS: THE STORY OF SECRET WRITING</a:t>
            </a:r>
            <a:endParaRPr/>
          </a:p>
        </p:txBody>
      </p:sp>
      <p:sp>
        <p:nvSpPr>
          <p:cNvPr id="2" name="Slide Number Placeholder 1">
            <a:extLst>
              <a:ext uri="{FF2B5EF4-FFF2-40B4-BE49-F238E27FC236}">
                <a16:creationId xmlns:a16="http://schemas.microsoft.com/office/drawing/2014/main" id="{F7B008DD-AA36-3596-4E8D-B2C72A73F9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443" name="Google Shape;443;p39"/>
          <p:cNvSpPr txBox="1"/>
          <p:nvPr/>
        </p:nvSpPr>
        <p:spPr>
          <a:xfrm>
            <a:off x="5802088" y="1129840"/>
            <a:ext cx="6128656" cy="5618572"/>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Our partner gives us the graph on the left.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Choose a number that we want to send ”secretly” to our partner.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Let’s say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Break up the number 100 into 10 numbers that sum to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We use 10 numbers because there are 10 vertices on this graph.</a:t>
            </a:r>
            <a:endParaRPr sz="1400" b="0" i="0" u="none" strike="noStrike" cap="none">
              <a:solidFill>
                <a:srgbClr val="000000"/>
              </a:solidFill>
              <a:latin typeface="Arial"/>
              <a:ea typeface="Arial"/>
              <a:cs typeface="Arial"/>
              <a:sym typeface="Arial"/>
            </a:endParaRPr>
          </a:p>
        </p:txBody>
      </p:sp>
      <p:pic>
        <p:nvPicPr>
          <p:cNvPr id="444" name="Google Shape;444;p39"/>
          <p:cNvPicPr preferRelativeResize="0">
            <a:picLocks noGrp="1"/>
          </p:cNvPicPr>
          <p:nvPr>
            <p:ph type="body" idx="1"/>
          </p:nvPr>
        </p:nvPicPr>
        <p:blipFill rotWithShape="1">
          <a:blip r:embed="rId3">
            <a:alphaModFix/>
          </a:blip>
          <a:srcRect/>
          <a:stretch/>
        </p:blipFill>
        <p:spPr>
          <a:xfrm>
            <a:off x="685801" y="2114295"/>
            <a:ext cx="4071731" cy="3649662"/>
          </a:xfrm>
          <a:prstGeom prst="rect">
            <a:avLst/>
          </a:prstGeom>
          <a:noFill/>
          <a:ln>
            <a:noFill/>
          </a:ln>
        </p:spPr>
      </p:pic>
      <p:sp>
        <p:nvSpPr>
          <p:cNvPr id="445" name="Google Shape;445;p39"/>
          <p:cNvSpPr/>
          <p:nvPr/>
        </p:nvSpPr>
        <p:spPr>
          <a:xfrm>
            <a:off x="685801" y="5825082"/>
            <a:ext cx="6096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5807147D-6780-F9BB-8045-BC00F8F16B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0"/>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451" name="Google Shape;451;p40"/>
          <p:cNvSpPr txBox="1"/>
          <p:nvPr/>
        </p:nvSpPr>
        <p:spPr>
          <a:xfrm>
            <a:off x="5802088" y="1129840"/>
            <a:ext cx="6128656" cy="5618572"/>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Our partner gives us the graph on the left.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Choose a number that we want to send ”secretly” to our partner.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Let’s say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Break up the number 100 into 10 numbers that sum to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We use 10 numbers because there are 10 vertices on this graph.</a:t>
            </a:r>
            <a:endParaRPr sz="1400" b="0" i="0" u="none" strike="noStrike" cap="none">
              <a:solidFill>
                <a:srgbClr val="000000"/>
              </a:solidFill>
              <a:latin typeface="Arial"/>
              <a:ea typeface="Arial"/>
              <a:cs typeface="Arial"/>
              <a:sym typeface="Arial"/>
            </a:endParaRPr>
          </a:p>
        </p:txBody>
      </p:sp>
      <p:pic>
        <p:nvPicPr>
          <p:cNvPr id="452" name="Google Shape;452;p40"/>
          <p:cNvPicPr preferRelativeResize="0">
            <a:picLocks noGrp="1"/>
          </p:cNvPicPr>
          <p:nvPr>
            <p:ph type="body" idx="1"/>
          </p:nvPr>
        </p:nvPicPr>
        <p:blipFill rotWithShape="1">
          <a:blip r:embed="rId3">
            <a:alphaModFix/>
          </a:blip>
          <a:srcRect/>
          <a:stretch/>
        </p:blipFill>
        <p:spPr>
          <a:xfrm>
            <a:off x="685801" y="2114295"/>
            <a:ext cx="4071731" cy="3649662"/>
          </a:xfrm>
          <a:prstGeom prst="rect">
            <a:avLst/>
          </a:prstGeom>
          <a:noFill/>
          <a:ln>
            <a:noFill/>
          </a:ln>
        </p:spPr>
      </p:pic>
      <p:sp>
        <p:nvSpPr>
          <p:cNvPr id="453" name="Google Shape;453;p40"/>
          <p:cNvSpPr/>
          <p:nvPr/>
        </p:nvSpPr>
        <p:spPr>
          <a:xfrm>
            <a:off x="685801" y="5825082"/>
            <a:ext cx="6096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454" name="Google Shape;454;p40"/>
          <p:cNvSpPr txBox="1"/>
          <p:nvPr/>
        </p:nvSpPr>
        <p:spPr>
          <a:xfrm>
            <a:off x="779106" y="28674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455" name="Google Shape;455;p40"/>
          <p:cNvSpPr txBox="1"/>
          <p:nvPr/>
        </p:nvSpPr>
        <p:spPr>
          <a:xfrm>
            <a:off x="1343608" y="3939126"/>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12</a:t>
            </a:r>
            <a:endParaRPr sz="1400" b="0" i="0" u="none" strike="noStrike" cap="none">
              <a:solidFill>
                <a:srgbClr val="000000"/>
              </a:solidFill>
              <a:latin typeface="Arial"/>
              <a:ea typeface="Arial"/>
              <a:cs typeface="Arial"/>
              <a:sym typeface="Arial"/>
            </a:endParaRPr>
          </a:p>
        </p:txBody>
      </p:sp>
      <p:sp>
        <p:nvSpPr>
          <p:cNvPr id="456" name="Google Shape;456;p40"/>
          <p:cNvSpPr txBox="1"/>
          <p:nvPr/>
        </p:nvSpPr>
        <p:spPr>
          <a:xfrm>
            <a:off x="1496008" y="48006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457" name="Google Shape;457;p40"/>
          <p:cNvSpPr txBox="1"/>
          <p:nvPr/>
        </p:nvSpPr>
        <p:spPr>
          <a:xfrm>
            <a:off x="2411423" y="534974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sp>
        <p:nvSpPr>
          <p:cNvPr id="458" name="Google Shape;458;p40"/>
          <p:cNvSpPr txBox="1"/>
          <p:nvPr/>
        </p:nvSpPr>
        <p:spPr>
          <a:xfrm>
            <a:off x="3832782" y="5091603"/>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459" name="Google Shape;459;p40"/>
          <p:cNvSpPr txBox="1"/>
          <p:nvPr/>
        </p:nvSpPr>
        <p:spPr>
          <a:xfrm>
            <a:off x="4283759" y="423630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18</a:t>
            </a:r>
            <a:endParaRPr sz="1400" b="0" i="0" u="none" strike="noStrike" cap="none">
              <a:solidFill>
                <a:srgbClr val="000000"/>
              </a:solidFill>
              <a:latin typeface="Arial"/>
              <a:ea typeface="Arial"/>
              <a:cs typeface="Arial"/>
              <a:sym typeface="Arial"/>
            </a:endParaRPr>
          </a:p>
        </p:txBody>
      </p:sp>
      <p:sp>
        <p:nvSpPr>
          <p:cNvPr id="460" name="Google Shape;460;p40"/>
          <p:cNvSpPr txBox="1"/>
          <p:nvPr/>
        </p:nvSpPr>
        <p:spPr>
          <a:xfrm>
            <a:off x="4174903" y="315706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461" name="Google Shape;461;p40"/>
          <p:cNvSpPr txBox="1"/>
          <p:nvPr/>
        </p:nvSpPr>
        <p:spPr>
          <a:xfrm>
            <a:off x="3094108" y="373977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462" name="Google Shape;462;p40"/>
          <p:cNvSpPr txBox="1"/>
          <p:nvPr/>
        </p:nvSpPr>
        <p:spPr>
          <a:xfrm>
            <a:off x="3319598" y="215246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463" name="Google Shape;463;p40"/>
          <p:cNvSpPr txBox="1"/>
          <p:nvPr/>
        </p:nvSpPr>
        <p:spPr>
          <a:xfrm>
            <a:off x="1400608" y="2080934"/>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14</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4D3EC410-5C4A-0C36-CF5F-72AA04D40A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469" name="Google Shape;469;p41"/>
          <p:cNvSpPr txBox="1"/>
          <p:nvPr/>
        </p:nvSpPr>
        <p:spPr>
          <a:xfrm>
            <a:off x="5802088" y="1129840"/>
            <a:ext cx="6128656" cy="5618572"/>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Our partner gives us the graph on the left.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Choose a number that we want to send ”secretly” to our partner.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Let’s say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Break up the number 100 into 10 numbers that sum to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We use 10 numbers because there are 10 vertices on this graph.</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Now, replace each vertex with the sum of itself plus all neighboring vertices.</a:t>
            </a:r>
            <a:endParaRPr sz="1400" b="0" i="0" u="none" strike="noStrike" cap="none">
              <a:solidFill>
                <a:srgbClr val="000000"/>
              </a:solidFill>
              <a:latin typeface="Arial"/>
              <a:ea typeface="Arial"/>
              <a:cs typeface="Arial"/>
              <a:sym typeface="Arial"/>
            </a:endParaRPr>
          </a:p>
        </p:txBody>
      </p:sp>
      <p:pic>
        <p:nvPicPr>
          <p:cNvPr id="470" name="Google Shape;470;p41"/>
          <p:cNvPicPr preferRelativeResize="0">
            <a:picLocks noGrp="1"/>
          </p:cNvPicPr>
          <p:nvPr>
            <p:ph type="body" idx="1"/>
          </p:nvPr>
        </p:nvPicPr>
        <p:blipFill rotWithShape="1">
          <a:blip r:embed="rId3">
            <a:alphaModFix/>
          </a:blip>
          <a:srcRect/>
          <a:stretch/>
        </p:blipFill>
        <p:spPr>
          <a:xfrm>
            <a:off x="685801" y="2114295"/>
            <a:ext cx="4071731" cy="3649662"/>
          </a:xfrm>
          <a:prstGeom prst="rect">
            <a:avLst/>
          </a:prstGeom>
          <a:noFill/>
          <a:ln>
            <a:noFill/>
          </a:ln>
        </p:spPr>
      </p:pic>
      <p:sp>
        <p:nvSpPr>
          <p:cNvPr id="471" name="Google Shape;471;p41"/>
          <p:cNvSpPr/>
          <p:nvPr/>
        </p:nvSpPr>
        <p:spPr>
          <a:xfrm>
            <a:off x="685801" y="5825082"/>
            <a:ext cx="6096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472" name="Google Shape;472;p41"/>
          <p:cNvSpPr txBox="1"/>
          <p:nvPr/>
        </p:nvSpPr>
        <p:spPr>
          <a:xfrm>
            <a:off x="779106" y="28674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473" name="Google Shape;473;p41"/>
          <p:cNvSpPr txBox="1"/>
          <p:nvPr/>
        </p:nvSpPr>
        <p:spPr>
          <a:xfrm>
            <a:off x="1343608" y="3939126"/>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12</a:t>
            </a:r>
            <a:endParaRPr sz="1400" b="0" i="0" u="none" strike="noStrike" cap="none">
              <a:solidFill>
                <a:srgbClr val="000000"/>
              </a:solidFill>
              <a:latin typeface="Arial"/>
              <a:ea typeface="Arial"/>
              <a:cs typeface="Arial"/>
              <a:sym typeface="Arial"/>
            </a:endParaRPr>
          </a:p>
        </p:txBody>
      </p:sp>
      <p:sp>
        <p:nvSpPr>
          <p:cNvPr id="474" name="Google Shape;474;p41"/>
          <p:cNvSpPr txBox="1"/>
          <p:nvPr/>
        </p:nvSpPr>
        <p:spPr>
          <a:xfrm>
            <a:off x="1496008" y="48006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475" name="Google Shape;475;p41"/>
          <p:cNvSpPr txBox="1"/>
          <p:nvPr/>
        </p:nvSpPr>
        <p:spPr>
          <a:xfrm>
            <a:off x="2411423" y="534974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sp>
        <p:nvSpPr>
          <p:cNvPr id="476" name="Google Shape;476;p41"/>
          <p:cNvSpPr txBox="1"/>
          <p:nvPr/>
        </p:nvSpPr>
        <p:spPr>
          <a:xfrm>
            <a:off x="3832782" y="5091603"/>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477" name="Google Shape;477;p41"/>
          <p:cNvSpPr txBox="1"/>
          <p:nvPr/>
        </p:nvSpPr>
        <p:spPr>
          <a:xfrm>
            <a:off x="4283759" y="423630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18</a:t>
            </a:r>
            <a:endParaRPr sz="1400" b="0" i="0" u="none" strike="noStrike" cap="none">
              <a:solidFill>
                <a:srgbClr val="000000"/>
              </a:solidFill>
              <a:latin typeface="Arial"/>
              <a:ea typeface="Arial"/>
              <a:cs typeface="Arial"/>
              <a:sym typeface="Arial"/>
            </a:endParaRPr>
          </a:p>
        </p:txBody>
      </p:sp>
      <p:sp>
        <p:nvSpPr>
          <p:cNvPr id="478" name="Google Shape;478;p41"/>
          <p:cNvSpPr txBox="1"/>
          <p:nvPr/>
        </p:nvSpPr>
        <p:spPr>
          <a:xfrm>
            <a:off x="4174903" y="315706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479" name="Google Shape;479;p41"/>
          <p:cNvSpPr txBox="1"/>
          <p:nvPr/>
        </p:nvSpPr>
        <p:spPr>
          <a:xfrm>
            <a:off x="3094108" y="373977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480" name="Google Shape;480;p41"/>
          <p:cNvSpPr txBox="1"/>
          <p:nvPr/>
        </p:nvSpPr>
        <p:spPr>
          <a:xfrm>
            <a:off x="3319598" y="215246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481" name="Google Shape;481;p41"/>
          <p:cNvSpPr txBox="1"/>
          <p:nvPr/>
        </p:nvSpPr>
        <p:spPr>
          <a:xfrm>
            <a:off x="1400608" y="2080934"/>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FF0000"/>
                </a:solidFill>
                <a:latin typeface="Calibri"/>
                <a:ea typeface="Calibri"/>
                <a:cs typeface="Calibri"/>
                <a:sym typeface="Calibri"/>
              </a:rPr>
              <a:t>14</a:t>
            </a:r>
            <a:endParaRPr sz="1400" b="0" i="0" u="none" strike="noStrike" cap="none">
              <a:solidFill>
                <a:srgbClr val="000000"/>
              </a:solidFill>
              <a:latin typeface="Arial"/>
              <a:ea typeface="Arial"/>
              <a:cs typeface="Arial"/>
              <a:sym typeface="Arial"/>
            </a:endParaRPr>
          </a:p>
        </p:txBody>
      </p:sp>
      <p:sp>
        <p:nvSpPr>
          <p:cNvPr id="482" name="Google Shape;482;p41"/>
          <p:cNvSpPr txBox="1"/>
          <p:nvPr/>
        </p:nvSpPr>
        <p:spPr>
          <a:xfrm>
            <a:off x="1679208" y="251600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40</a:t>
            </a:r>
            <a:endParaRPr sz="1400" b="0" i="0" u="none" strike="noStrike" cap="none">
              <a:solidFill>
                <a:srgbClr val="000000"/>
              </a:solidFill>
              <a:latin typeface="Arial"/>
              <a:ea typeface="Arial"/>
              <a:cs typeface="Arial"/>
              <a:sym typeface="Arial"/>
            </a:endParaRPr>
          </a:p>
        </p:txBody>
      </p:sp>
      <p:sp>
        <p:nvSpPr>
          <p:cNvPr id="483" name="Google Shape;483;p41"/>
          <p:cNvSpPr txBox="1"/>
          <p:nvPr/>
        </p:nvSpPr>
        <p:spPr>
          <a:xfrm>
            <a:off x="1402712" y="296728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34</a:t>
            </a:r>
            <a:endParaRPr sz="1400" b="0" i="0" u="none" strike="noStrike" cap="none">
              <a:solidFill>
                <a:srgbClr val="000000"/>
              </a:solidFill>
              <a:latin typeface="Arial"/>
              <a:ea typeface="Arial"/>
              <a:cs typeface="Arial"/>
              <a:sym typeface="Arial"/>
            </a:endParaRPr>
          </a:p>
        </p:txBody>
      </p:sp>
      <p:sp>
        <p:nvSpPr>
          <p:cNvPr id="484" name="Google Shape;484;p41"/>
          <p:cNvSpPr txBox="1"/>
          <p:nvPr/>
        </p:nvSpPr>
        <p:spPr>
          <a:xfrm>
            <a:off x="1806250" y="3549847"/>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33</a:t>
            </a:r>
            <a:endParaRPr sz="1400" b="0" i="0" u="none" strike="noStrike" cap="none">
              <a:solidFill>
                <a:srgbClr val="000000"/>
              </a:solidFill>
              <a:latin typeface="Arial"/>
              <a:ea typeface="Arial"/>
              <a:cs typeface="Arial"/>
              <a:sym typeface="Arial"/>
            </a:endParaRPr>
          </a:p>
        </p:txBody>
      </p:sp>
      <p:sp>
        <p:nvSpPr>
          <p:cNvPr id="485" name="Google Shape;485;p41"/>
          <p:cNvSpPr txBox="1"/>
          <p:nvPr/>
        </p:nvSpPr>
        <p:spPr>
          <a:xfrm>
            <a:off x="2070617" y="4504674"/>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51</a:t>
            </a:r>
            <a:endParaRPr sz="1400" b="0" i="0" u="none" strike="noStrike" cap="none">
              <a:solidFill>
                <a:srgbClr val="000000"/>
              </a:solidFill>
              <a:latin typeface="Arial"/>
              <a:ea typeface="Arial"/>
              <a:cs typeface="Arial"/>
              <a:sym typeface="Arial"/>
            </a:endParaRPr>
          </a:p>
        </p:txBody>
      </p:sp>
      <p:sp>
        <p:nvSpPr>
          <p:cNvPr id="486" name="Google Shape;486;p41"/>
          <p:cNvSpPr txBox="1"/>
          <p:nvPr/>
        </p:nvSpPr>
        <p:spPr>
          <a:xfrm>
            <a:off x="2763375" y="500419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487" name="Google Shape;487;p41"/>
          <p:cNvSpPr txBox="1"/>
          <p:nvPr/>
        </p:nvSpPr>
        <p:spPr>
          <a:xfrm>
            <a:off x="3456947" y="469006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37</a:t>
            </a:r>
            <a:endParaRPr sz="1400" b="0" i="0" u="none" strike="noStrike" cap="none">
              <a:solidFill>
                <a:srgbClr val="000000"/>
              </a:solidFill>
              <a:latin typeface="Arial"/>
              <a:ea typeface="Arial"/>
              <a:cs typeface="Arial"/>
              <a:sym typeface="Arial"/>
            </a:endParaRPr>
          </a:p>
        </p:txBody>
      </p:sp>
      <p:sp>
        <p:nvSpPr>
          <p:cNvPr id="488" name="Google Shape;488;p41"/>
          <p:cNvSpPr txBox="1"/>
          <p:nvPr/>
        </p:nvSpPr>
        <p:spPr>
          <a:xfrm>
            <a:off x="3774188" y="388763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dirty="0">
                <a:solidFill>
                  <a:srgbClr val="435ED6"/>
                </a:solidFill>
                <a:latin typeface="Calibri"/>
                <a:ea typeface="Calibri"/>
                <a:cs typeface="Calibri"/>
                <a:sym typeface="Calibri"/>
              </a:rPr>
              <a:t>33</a:t>
            </a:r>
            <a:endParaRPr sz="1400" b="0" i="0" u="none" strike="noStrike" cap="none" dirty="0">
              <a:solidFill>
                <a:srgbClr val="000000"/>
              </a:solidFill>
              <a:latin typeface="Arial"/>
              <a:ea typeface="Arial"/>
              <a:cs typeface="Arial"/>
              <a:sym typeface="Arial"/>
            </a:endParaRPr>
          </a:p>
        </p:txBody>
      </p:sp>
      <p:sp>
        <p:nvSpPr>
          <p:cNvPr id="489" name="Google Shape;489;p41"/>
          <p:cNvSpPr txBox="1"/>
          <p:nvPr/>
        </p:nvSpPr>
        <p:spPr>
          <a:xfrm>
            <a:off x="3553363" y="292035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41</a:t>
            </a:r>
            <a:endParaRPr sz="1400" b="0" i="0" u="none" strike="noStrike" cap="none">
              <a:solidFill>
                <a:srgbClr val="000000"/>
              </a:solidFill>
              <a:latin typeface="Arial"/>
              <a:ea typeface="Arial"/>
              <a:cs typeface="Arial"/>
              <a:sym typeface="Arial"/>
            </a:endParaRPr>
          </a:p>
        </p:txBody>
      </p:sp>
      <p:sp>
        <p:nvSpPr>
          <p:cNvPr id="490" name="Google Shape;490;p41"/>
          <p:cNvSpPr txBox="1"/>
          <p:nvPr/>
        </p:nvSpPr>
        <p:spPr>
          <a:xfrm>
            <a:off x="2932350" y="311058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38</a:t>
            </a:r>
            <a:endParaRPr sz="1400" b="0" i="0" u="none" strike="noStrike" cap="none">
              <a:solidFill>
                <a:srgbClr val="000000"/>
              </a:solidFill>
              <a:latin typeface="Arial"/>
              <a:ea typeface="Arial"/>
              <a:cs typeface="Arial"/>
              <a:sym typeface="Arial"/>
            </a:endParaRPr>
          </a:p>
        </p:txBody>
      </p:sp>
      <p:sp>
        <p:nvSpPr>
          <p:cNvPr id="491" name="Google Shape;491;p41"/>
          <p:cNvSpPr txBox="1"/>
          <p:nvPr/>
        </p:nvSpPr>
        <p:spPr>
          <a:xfrm>
            <a:off x="2860817" y="2516533"/>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30</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7FE60083-676A-A858-FDB0-C3D10C76B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2"/>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497" name="Google Shape;497;p42"/>
          <p:cNvSpPr txBox="1"/>
          <p:nvPr/>
        </p:nvSpPr>
        <p:spPr>
          <a:xfrm>
            <a:off x="5802088" y="1847460"/>
            <a:ext cx="6128656" cy="4900951"/>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Our partner gives us the graph on the left.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Choose a number that we want to send ”secretly” to our partner.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Let’s say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Break up the number 100 into 10 numbers that sum to 100.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We use 10 numbers because there are 10 vertices on this graph.</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Now, replace each vertex with the sum of itself plus all neighboring vertices.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Remove the original values.</a:t>
            </a:r>
            <a:endParaRPr sz="1400" b="0" i="0" u="none" strike="noStrike" cap="none">
              <a:solidFill>
                <a:srgbClr val="000000"/>
              </a:solidFill>
              <a:latin typeface="Arial"/>
              <a:ea typeface="Arial"/>
              <a:cs typeface="Arial"/>
              <a:sym typeface="Arial"/>
            </a:endParaRPr>
          </a:p>
        </p:txBody>
      </p:sp>
      <p:pic>
        <p:nvPicPr>
          <p:cNvPr id="498" name="Google Shape;498;p42"/>
          <p:cNvPicPr preferRelativeResize="0">
            <a:picLocks noGrp="1"/>
          </p:cNvPicPr>
          <p:nvPr>
            <p:ph type="body" idx="1"/>
          </p:nvPr>
        </p:nvPicPr>
        <p:blipFill rotWithShape="1">
          <a:blip r:embed="rId3">
            <a:alphaModFix/>
          </a:blip>
          <a:srcRect/>
          <a:stretch/>
        </p:blipFill>
        <p:spPr>
          <a:xfrm>
            <a:off x="685801" y="2114295"/>
            <a:ext cx="4071731" cy="3649662"/>
          </a:xfrm>
          <a:prstGeom prst="rect">
            <a:avLst/>
          </a:prstGeom>
          <a:noFill/>
          <a:ln>
            <a:noFill/>
          </a:ln>
        </p:spPr>
      </p:pic>
      <p:sp>
        <p:nvSpPr>
          <p:cNvPr id="499" name="Google Shape;499;p42"/>
          <p:cNvSpPr/>
          <p:nvPr/>
        </p:nvSpPr>
        <p:spPr>
          <a:xfrm>
            <a:off x="685801" y="5825082"/>
            <a:ext cx="6096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500" name="Google Shape;500;p42"/>
          <p:cNvSpPr txBox="1"/>
          <p:nvPr/>
        </p:nvSpPr>
        <p:spPr>
          <a:xfrm>
            <a:off x="1679208" y="251600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40</a:t>
            </a:r>
            <a:endParaRPr sz="1400" b="0" i="0" u="none" strike="noStrike" cap="none">
              <a:solidFill>
                <a:srgbClr val="000000"/>
              </a:solidFill>
              <a:latin typeface="Arial"/>
              <a:ea typeface="Arial"/>
              <a:cs typeface="Arial"/>
              <a:sym typeface="Arial"/>
            </a:endParaRPr>
          </a:p>
        </p:txBody>
      </p:sp>
      <p:sp>
        <p:nvSpPr>
          <p:cNvPr id="501" name="Google Shape;501;p42"/>
          <p:cNvSpPr txBox="1"/>
          <p:nvPr/>
        </p:nvSpPr>
        <p:spPr>
          <a:xfrm>
            <a:off x="1402712" y="296728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34</a:t>
            </a:r>
            <a:endParaRPr sz="1400" b="0" i="0" u="none" strike="noStrike" cap="none">
              <a:solidFill>
                <a:srgbClr val="000000"/>
              </a:solidFill>
              <a:latin typeface="Arial"/>
              <a:ea typeface="Arial"/>
              <a:cs typeface="Arial"/>
              <a:sym typeface="Arial"/>
            </a:endParaRPr>
          </a:p>
        </p:txBody>
      </p:sp>
      <p:sp>
        <p:nvSpPr>
          <p:cNvPr id="502" name="Google Shape;502;p42"/>
          <p:cNvSpPr txBox="1"/>
          <p:nvPr/>
        </p:nvSpPr>
        <p:spPr>
          <a:xfrm>
            <a:off x="1806250" y="3549847"/>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33</a:t>
            </a:r>
            <a:endParaRPr sz="1400" b="0" i="0" u="none" strike="noStrike" cap="none">
              <a:solidFill>
                <a:srgbClr val="000000"/>
              </a:solidFill>
              <a:latin typeface="Arial"/>
              <a:ea typeface="Arial"/>
              <a:cs typeface="Arial"/>
              <a:sym typeface="Arial"/>
            </a:endParaRPr>
          </a:p>
        </p:txBody>
      </p:sp>
      <p:sp>
        <p:nvSpPr>
          <p:cNvPr id="503" name="Google Shape;503;p42"/>
          <p:cNvSpPr txBox="1"/>
          <p:nvPr/>
        </p:nvSpPr>
        <p:spPr>
          <a:xfrm>
            <a:off x="2070617" y="4504674"/>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51</a:t>
            </a:r>
            <a:endParaRPr sz="1400" b="0" i="0" u="none" strike="noStrike" cap="none">
              <a:solidFill>
                <a:srgbClr val="000000"/>
              </a:solidFill>
              <a:latin typeface="Arial"/>
              <a:ea typeface="Arial"/>
              <a:cs typeface="Arial"/>
              <a:sym typeface="Arial"/>
            </a:endParaRPr>
          </a:p>
        </p:txBody>
      </p:sp>
      <p:sp>
        <p:nvSpPr>
          <p:cNvPr id="504" name="Google Shape;504;p42"/>
          <p:cNvSpPr txBox="1"/>
          <p:nvPr/>
        </p:nvSpPr>
        <p:spPr>
          <a:xfrm>
            <a:off x="2763375" y="500419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505" name="Google Shape;505;p42"/>
          <p:cNvSpPr txBox="1"/>
          <p:nvPr/>
        </p:nvSpPr>
        <p:spPr>
          <a:xfrm>
            <a:off x="3456947" y="469006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37</a:t>
            </a:r>
            <a:endParaRPr sz="1400" b="0" i="0" u="none" strike="noStrike" cap="none">
              <a:solidFill>
                <a:srgbClr val="000000"/>
              </a:solidFill>
              <a:latin typeface="Arial"/>
              <a:ea typeface="Arial"/>
              <a:cs typeface="Arial"/>
              <a:sym typeface="Arial"/>
            </a:endParaRPr>
          </a:p>
        </p:txBody>
      </p:sp>
      <p:sp>
        <p:nvSpPr>
          <p:cNvPr id="506" name="Google Shape;506;p42"/>
          <p:cNvSpPr txBox="1"/>
          <p:nvPr/>
        </p:nvSpPr>
        <p:spPr>
          <a:xfrm>
            <a:off x="3774188" y="388763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dirty="0">
                <a:solidFill>
                  <a:srgbClr val="435ED6"/>
                </a:solidFill>
                <a:latin typeface="Calibri"/>
                <a:ea typeface="Calibri"/>
                <a:cs typeface="Calibri"/>
                <a:sym typeface="Calibri"/>
              </a:rPr>
              <a:t>33</a:t>
            </a:r>
            <a:endParaRPr sz="1400" b="0" i="0" u="none" strike="noStrike" cap="none" dirty="0">
              <a:solidFill>
                <a:srgbClr val="000000"/>
              </a:solidFill>
              <a:latin typeface="Arial"/>
              <a:ea typeface="Arial"/>
              <a:cs typeface="Arial"/>
              <a:sym typeface="Arial"/>
            </a:endParaRPr>
          </a:p>
        </p:txBody>
      </p:sp>
      <p:sp>
        <p:nvSpPr>
          <p:cNvPr id="507" name="Google Shape;507;p42"/>
          <p:cNvSpPr txBox="1"/>
          <p:nvPr/>
        </p:nvSpPr>
        <p:spPr>
          <a:xfrm>
            <a:off x="3553363" y="292035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41</a:t>
            </a:r>
            <a:endParaRPr sz="1400" b="0" i="0" u="none" strike="noStrike" cap="none">
              <a:solidFill>
                <a:srgbClr val="000000"/>
              </a:solidFill>
              <a:latin typeface="Arial"/>
              <a:ea typeface="Arial"/>
              <a:cs typeface="Arial"/>
              <a:sym typeface="Arial"/>
            </a:endParaRPr>
          </a:p>
        </p:txBody>
      </p:sp>
      <p:sp>
        <p:nvSpPr>
          <p:cNvPr id="508" name="Google Shape;508;p42"/>
          <p:cNvSpPr txBox="1"/>
          <p:nvPr/>
        </p:nvSpPr>
        <p:spPr>
          <a:xfrm>
            <a:off x="2932350" y="311058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38</a:t>
            </a:r>
            <a:endParaRPr sz="1400" b="0" i="0" u="none" strike="noStrike" cap="none">
              <a:solidFill>
                <a:srgbClr val="000000"/>
              </a:solidFill>
              <a:latin typeface="Arial"/>
              <a:ea typeface="Arial"/>
              <a:cs typeface="Arial"/>
              <a:sym typeface="Arial"/>
            </a:endParaRPr>
          </a:p>
        </p:txBody>
      </p:sp>
      <p:sp>
        <p:nvSpPr>
          <p:cNvPr id="509" name="Google Shape;509;p42"/>
          <p:cNvSpPr txBox="1"/>
          <p:nvPr/>
        </p:nvSpPr>
        <p:spPr>
          <a:xfrm>
            <a:off x="2860817" y="2516533"/>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30</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CB8538EF-ED2A-7959-5282-C5109B2EC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43"/>
          <p:cNvPicPr preferRelativeResize="0">
            <a:picLocks noGrp="1"/>
          </p:cNvPicPr>
          <p:nvPr>
            <p:ph type="body" idx="1"/>
          </p:nvPr>
        </p:nvPicPr>
        <p:blipFill rotWithShape="1">
          <a:blip r:embed="rId3">
            <a:alphaModFix/>
          </a:blip>
          <a:srcRect/>
          <a:stretch/>
        </p:blipFill>
        <p:spPr>
          <a:xfrm>
            <a:off x="112758" y="1956462"/>
            <a:ext cx="5391748" cy="3816078"/>
          </a:xfrm>
          <a:prstGeom prst="rect">
            <a:avLst/>
          </a:prstGeom>
          <a:noFill/>
          <a:ln>
            <a:noFill/>
          </a:ln>
        </p:spPr>
      </p:pic>
      <p:sp>
        <p:nvSpPr>
          <p:cNvPr id="515" name="Google Shape;515;p4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516" name="Google Shape;516;p43"/>
          <p:cNvSpPr txBox="1"/>
          <p:nvPr/>
        </p:nvSpPr>
        <p:spPr>
          <a:xfrm>
            <a:off x="5802088" y="1956462"/>
            <a:ext cx="6128656" cy="4791950"/>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The three vertices highlighted in bold will sum to 100.</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They form the solution to the vertex-cover problem, an NP-Complete problem that can only be solved by brute force or approximation, unless we learn that P=NP and that a polynomial-time solution is possible.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So, it’s a very hard problem to solve for large graphs, for the moment.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1000"/>
              </a:spcBef>
              <a:spcAft>
                <a:spcPts val="0"/>
              </a:spcAft>
              <a:buClr>
                <a:schemeClr val="lt1"/>
              </a:buClr>
              <a:buSzPts val="2200"/>
              <a:buFont typeface="Arial"/>
              <a:buChar char="•"/>
            </a:pPr>
            <a:r>
              <a:rPr lang="en-US" sz="2200" b="0" i="0" u="none" strike="noStrike" cap="none">
                <a:solidFill>
                  <a:schemeClr val="lt1"/>
                </a:solidFill>
                <a:latin typeface="Calibri"/>
                <a:ea typeface="Calibri"/>
                <a:cs typeface="Calibri"/>
                <a:sym typeface="Calibri"/>
              </a:rPr>
              <a:t>… but not so hard to create!</a:t>
            </a:r>
            <a:endParaRPr sz="1400" b="0" i="0" u="none" strike="noStrike" cap="none">
              <a:solidFill>
                <a:srgbClr val="000000"/>
              </a:solidFill>
              <a:latin typeface="Arial"/>
              <a:ea typeface="Arial"/>
              <a:cs typeface="Arial"/>
              <a:sym typeface="Arial"/>
            </a:endParaRPr>
          </a:p>
          <a:p>
            <a:pPr marL="285750" marR="0" lvl="0" indent="-133350" algn="l" rtl="0">
              <a:lnSpc>
                <a:spcPct val="100000"/>
              </a:lnSpc>
              <a:spcBef>
                <a:spcPts val="1000"/>
              </a:spcBef>
              <a:spcAft>
                <a:spcPts val="0"/>
              </a:spcAft>
              <a:buClr>
                <a:schemeClr val="lt1"/>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17" name="Google Shape;517;p43"/>
          <p:cNvSpPr/>
          <p:nvPr/>
        </p:nvSpPr>
        <p:spPr>
          <a:xfrm>
            <a:off x="685801" y="5825082"/>
            <a:ext cx="6096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518" name="Google Shape;518;p43"/>
          <p:cNvSpPr txBox="1"/>
          <p:nvPr/>
        </p:nvSpPr>
        <p:spPr>
          <a:xfrm>
            <a:off x="2462970" y="23480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40</a:t>
            </a:r>
            <a:endParaRPr sz="1400" b="0" i="0" u="none" strike="noStrike" cap="none">
              <a:solidFill>
                <a:srgbClr val="000000"/>
              </a:solidFill>
              <a:latin typeface="Arial"/>
              <a:ea typeface="Arial"/>
              <a:cs typeface="Arial"/>
              <a:sym typeface="Arial"/>
            </a:endParaRPr>
          </a:p>
        </p:txBody>
      </p:sp>
      <p:sp>
        <p:nvSpPr>
          <p:cNvPr id="519" name="Google Shape;519;p43"/>
          <p:cNvSpPr txBox="1"/>
          <p:nvPr/>
        </p:nvSpPr>
        <p:spPr>
          <a:xfrm>
            <a:off x="2242457" y="2743349"/>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34</a:t>
            </a:r>
            <a:endParaRPr sz="1400" b="0" i="0" u="none" strike="noStrike" cap="none">
              <a:solidFill>
                <a:srgbClr val="000000"/>
              </a:solidFill>
              <a:latin typeface="Arial"/>
              <a:ea typeface="Arial"/>
              <a:cs typeface="Arial"/>
              <a:sym typeface="Arial"/>
            </a:endParaRPr>
          </a:p>
        </p:txBody>
      </p:sp>
      <p:sp>
        <p:nvSpPr>
          <p:cNvPr id="520" name="Google Shape;520;p43"/>
          <p:cNvSpPr txBox="1"/>
          <p:nvPr/>
        </p:nvSpPr>
        <p:spPr>
          <a:xfrm>
            <a:off x="2645995" y="3325915"/>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33</a:t>
            </a:r>
            <a:endParaRPr sz="1400" b="0" i="0" u="none" strike="noStrike" cap="none">
              <a:solidFill>
                <a:srgbClr val="000000"/>
              </a:solidFill>
              <a:latin typeface="Arial"/>
              <a:ea typeface="Arial"/>
              <a:cs typeface="Arial"/>
              <a:sym typeface="Arial"/>
            </a:endParaRPr>
          </a:p>
        </p:txBody>
      </p:sp>
      <p:sp>
        <p:nvSpPr>
          <p:cNvPr id="521" name="Google Shape;521;p43"/>
          <p:cNvSpPr txBox="1"/>
          <p:nvPr/>
        </p:nvSpPr>
        <p:spPr>
          <a:xfrm>
            <a:off x="2910362" y="428074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51</a:t>
            </a:r>
            <a:endParaRPr sz="1400" b="0" i="0" u="none" strike="noStrike" cap="none">
              <a:solidFill>
                <a:srgbClr val="000000"/>
              </a:solidFill>
              <a:latin typeface="Arial"/>
              <a:ea typeface="Arial"/>
              <a:cs typeface="Arial"/>
              <a:sym typeface="Arial"/>
            </a:endParaRPr>
          </a:p>
        </p:txBody>
      </p:sp>
      <p:sp>
        <p:nvSpPr>
          <p:cNvPr id="522" name="Google Shape;522;p43"/>
          <p:cNvSpPr txBox="1"/>
          <p:nvPr/>
        </p:nvSpPr>
        <p:spPr>
          <a:xfrm>
            <a:off x="3603120" y="478025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523" name="Google Shape;523;p43"/>
          <p:cNvSpPr txBox="1"/>
          <p:nvPr/>
        </p:nvSpPr>
        <p:spPr>
          <a:xfrm>
            <a:off x="4296692" y="446613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37</a:t>
            </a:r>
            <a:endParaRPr sz="1400" b="0" i="0" u="none" strike="noStrike" cap="none">
              <a:solidFill>
                <a:srgbClr val="000000"/>
              </a:solidFill>
              <a:latin typeface="Arial"/>
              <a:ea typeface="Arial"/>
              <a:cs typeface="Arial"/>
              <a:sym typeface="Arial"/>
            </a:endParaRPr>
          </a:p>
        </p:txBody>
      </p:sp>
      <p:sp>
        <p:nvSpPr>
          <p:cNvPr id="524" name="Google Shape;524;p43"/>
          <p:cNvSpPr txBox="1"/>
          <p:nvPr/>
        </p:nvSpPr>
        <p:spPr>
          <a:xfrm>
            <a:off x="4464645" y="3663699"/>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dirty="0">
                <a:solidFill>
                  <a:srgbClr val="435ED6"/>
                </a:solidFill>
                <a:latin typeface="Calibri"/>
                <a:ea typeface="Calibri"/>
                <a:cs typeface="Calibri"/>
                <a:sym typeface="Calibri"/>
              </a:rPr>
              <a:t>33</a:t>
            </a:r>
            <a:endParaRPr sz="1400" b="0" i="0" u="none" strike="noStrike" cap="none" dirty="0">
              <a:solidFill>
                <a:srgbClr val="000000"/>
              </a:solidFill>
              <a:latin typeface="Arial"/>
              <a:ea typeface="Arial"/>
              <a:cs typeface="Arial"/>
              <a:sym typeface="Arial"/>
            </a:endParaRPr>
          </a:p>
        </p:txBody>
      </p:sp>
      <p:sp>
        <p:nvSpPr>
          <p:cNvPr id="525" name="Google Shape;525;p43"/>
          <p:cNvSpPr txBox="1"/>
          <p:nvPr/>
        </p:nvSpPr>
        <p:spPr>
          <a:xfrm>
            <a:off x="4243820" y="2696426"/>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41</a:t>
            </a:r>
            <a:endParaRPr sz="1400" b="0" i="0" u="none" strike="noStrike" cap="none">
              <a:solidFill>
                <a:srgbClr val="000000"/>
              </a:solidFill>
              <a:latin typeface="Arial"/>
              <a:ea typeface="Arial"/>
              <a:cs typeface="Arial"/>
              <a:sym typeface="Arial"/>
            </a:endParaRPr>
          </a:p>
        </p:txBody>
      </p:sp>
      <p:sp>
        <p:nvSpPr>
          <p:cNvPr id="526" name="Google Shape;526;p43"/>
          <p:cNvSpPr txBox="1"/>
          <p:nvPr/>
        </p:nvSpPr>
        <p:spPr>
          <a:xfrm>
            <a:off x="3622807" y="288664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38</a:t>
            </a:r>
            <a:endParaRPr sz="1400" b="0" i="0" u="none" strike="noStrike" cap="none">
              <a:solidFill>
                <a:srgbClr val="000000"/>
              </a:solidFill>
              <a:latin typeface="Arial"/>
              <a:ea typeface="Arial"/>
              <a:cs typeface="Arial"/>
              <a:sym typeface="Arial"/>
            </a:endParaRPr>
          </a:p>
        </p:txBody>
      </p:sp>
      <p:sp>
        <p:nvSpPr>
          <p:cNvPr id="527" name="Google Shape;527;p43"/>
          <p:cNvSpPr txBox="1"/>
          <p:nvPr/>
        </p:nvSpPr>
        <p:spPr>
          <a:xfrm>
            <a:off x="3700562" y="229260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30</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B1CC720D-66F9-AD2D-6239-CFDE90D1F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44"/>
          <p:cNvPicPr preferRelativeResize="0">
            <a:picLocks noGrp="1"/>
          </p:cNvPicPr>
          <p:nvPr>
            <p:ph type="body" idx="1"/>
          </p:nvPr>
        </p:nvPicPr>
        <p:blipFill rotWithShape="1">
          <a:blip r:embed="rId3">
            <a:alphaModFix/>
          </a:blip>
          <a:srcRect/>
          <a:stretch/>
        </p:blipFill>
        <p:spPr>
          <a:xfrm>
            <a:off x="112758" y="1956462"/>
            <a:ext cx="5391748" cy="3816078"/>
          </a:xfrm>
          <a:prstGeom prst="rect">
            <a:avLst/>
          </a:prstGeom>
          <a:noFill/>
          <a:ln>
            <a:noFill/>
          </a:ln>
        </p:spPr>
      </p:pic>
      <p:sp>
        <p:nvSpPr>
          <p:cNvPr id="533" name="Google Shape;533;p4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00000"/>
              <a:buFont typeface="Calibri"/>
              <a:buNone/>
            </a:pPr>
            <a:r>
              <a:rPr lang="en-US"/>
              <a:t>CRYPTOGRAPHY AS DIFFICULT-TO-REVERSE FUNCTIONS / NONDETERMINISTICALLY POLYNOMIAL ALGORITHMS</a:t>
            </a:r>
            <a:endParaRPr/>
          </a:p>
        </p:txBody>
      </p:sp>
      <p:sp>
        <p:nvSpPr>
          <p:cNvPr id="534" name="Google Shape;534;p44"/>
          <p:cNvSpPr txBox="1"/>
          <p:nvPr/>
        </p:nvSpPr>
        <p:spPr>
          <a:xfrm>
            <a:off x="5802088" y="1956462"/>
            <a:ext cx="6128656" cy="4791950"/>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Typically, one encrypts a message using someone’s public key.  Only the person with the private key can decrypt that message, while others “cannot” even in possession of the public key.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When might one encrypt with their own private key for decryption by all with the public key?</a:t>
            </a:r>
            <a:endParaRPr sz="2400" b="0" i="0" u="none" strike="noStrike" cap="none">
              <a:solidFill>
                <a:schemeClr val="lt1"/>
              </a:solidFill>
              <a:latin typeface="Calibri"/>
              <a:ea typeface="Calibri"/>
              <a:cs typeface="Calibri"/>
              <a:sym typeface="Calibri"/>
            </a:endParaRPr>
          </a:p>
          <a:p>
            <a:pPr marL="914400" marR="0" lvl="1" indent="-381000" algn="l" rtl="0">
              <a:lnSpc>
                <a:spcPct val="100000"/>
              </a:lnSpc>
              <a:spcBef>
                <a:spcPts val="1000"/>
              </a:spcBef>
              <a:spcAft>
                <a:spcPts val="0"/>
              </a:spcAft>
              <a:buClr>
                <a:schemeClr val="lt1"/>
              </a:buClr>
              <a:buSzPts val="2400"/>
              <a:buFont typeface="Calibri"/>
              <a:buChar char="○"/>
            </a:pPr>
            <a:r>
              <a:rPr lang="en-US" sz="2400" b="0" i="0" u="none" strike="noStrike" cap="none">
                <a:solidFill>
                  <a:schemeClr val="lt1"/>
                </a:solidFill>
                <a:latin typeface="Calibri"/>
                <a:ea typeface="Calibri"/>
                <a:cs typeface="Calibri"/>
                <a:sym typeface="Calibri"/>
              </a:rPr>
              <a:t>What can you be sure of?</a:t>
            </a:r>
            <a:endParaRPr sz="2400" b="0" i="0" u="none" strike="noStrike" cap="none">
              <a:solidFill>
                <a:schemeClr val="lt1"/>
              </a:solidFill>
              <a:latin typeface="Calibri"/>
              <a:ea typeface="Calibri"/>
              <a:cs typeface="Calibri"/>
              <a:sym typeface="Calibri"/>
            </a:endParaRPr>
          </a:p>
        </p:txBody>
      </p:sp>
      <p:sp>
        <p:nvSpPr>
          <p:cNvPr id="535" name="Google Shape;535;p44"/>
          <p:cNvSpPr/>
          <p:nvPr/>
        </p:nvSpPr>
        <p:spPr>
          <a:xfrm>
            <a:off x="172600" y="5825075"/>
            <a:ext cx="57093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https://classic.csunplugged.org/wp-content/uploads/2014/12/unplugged-18-public_key_encryption_0.pdf</a:t>
            </a:r>
            <a:endParaRPr sz="1400" b="0" i="0" u="none" strike="noStrike" cap="none">
              <a:solidFill>
                <a:srgbClr val="000000"/>
              </a:solidFill>
              <a:latin typeface="Arial"/>
              <a:ea typeface="Arial"/>
              <a:cs typeface="Arial"/>
              <a:sym typeface="Arial"/>
            </a:endParaRPr>
          </a:p>
        </p:txBody>
      </p:sp>
      <p:sp>
        <p:nvSpPr>
          <p:cNvPr id="536" name="Google Shape;536;p44"/>
          <p:cNvSpPr txBox="1"/>
          <p:nvPr/>
        </p:nvSpPr>
        <p:spPr>
          <a:xfrm>
            <a:off x="2462970" y="234805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40</a:t>
            </a:r>
            <a:endParaRPr sz="1400" b="0" i="0" u="none" strike="noStrike" cap="none">
              <a:solidFill>
                <a:srgbClr val="000000"/>
              </a:solidFill>
              <a:latin typeface="Arial"/>
              <a:ea typeface="Arial"/>
              <a:cs typeface="Arial"/>
              <a:sym typeface="Arial"/>
            </a:endParaRPr>
          </a:p>
        </p:txBody>
      </p:sp>
      <p:sp>
        <p:nvSpPr>
          <p:cNvPr id="537" name="Google Shape;537;p44"/>
          <p:cNvSpPr txBox="1"/>
          <p:nvPr/>
        </p:nvSpPr>
        <p:spPr>
          <a:xfrm>
            <a:off x="2242457" y="2743349"/>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34</a:t>
            </a:r>
            <a:endParaRPr sz="1400" b="0" i="0" u="none" strike="noStrike" cap="none">
              <a:solidFill>
                <a:srgbClr val="000000"/>
              </a:solidFill>
              <a:latin typeface="Arial"/>
              <a:ea typeface="Arial"/>
              <a:cs typeface="Arial"/>
              <a:sym typeface="Arial"/>
            </a:endParaRPr>
          </a:p>
        </p:txBody>
      </p:sp>
      <p:sp>
        <p:nvSpPr>
          <p:cNvPr id="538" name="Google Shape;538;p44"/>
          <p:cNvSpPr txBox="1"/>
          <p:nvPr/>
        </p:nvSpPr>
        <p:spPr>
          <a:xfrm>
            <a:off x="2645995" y="3325915"/>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33</a:t>
            </a:r>
            <a:endParaRPr sz="1400" b="0" i="0" u="none" strike="noStrike" cap="none">
              <a:solidFill>
                <a:srgbClr val="000000"/>
              </a:solidFill>
              <a:latin typeface="Arial"/>
              <a:ea typeface="Arial"/>
              <a:cs typeface="Arial"/>
              <a:sym typeface="Arial"/>
            </a:endParaRPr>
          </a:p>
        </p:txBody>
      </p:sp>
      <p:sp>
        <p:nvSpPr>
          <p:cNvPr id="539" name="Google Shape;539;p44"/>
          <p:cNvSpPr txBox="1"/>
          <p:nvPr/>
        </p:nvSpPr>
        <p:spPr>
          <a:xfrm>
            <a:off x="2910362" y="4280742"/>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51</a:t>
            </a:r>
            <a:endParaRPr sz="1400" b="0" i="0" u="none" strike="noStrike" cap="none">
              <a:solidFill>
                <a:srgbClr val="000000"/>
              </a:solidFill>
              <a:latin typeface="Arial"/>
              <a:ea typeface="Arial"/>
              <a:cs typeface="Arial"/>
              <a:sym typeface="Arial"/>
            </a:endParaRPr>
          </a:p>
        </p:txBody>
      </p:sp>
      <p:sp>
        <p:nvSpPr>
          <p:cNvPr id="540" name="Google Shape;540;p44"/>
          <p:cNvSpPr txBox="1"/>
          <p:nvPr/>
        </p:nvSpPr>
        <p:spPr>
          <a:xfrm>
            <a:off x="3603120" y="478025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541" name="Google Shape;541;p44"/>
          <p:cNvSpPr txBox="1"/>
          <p:nvPr/>
        </p:nvSpPr>
        <p:spPr>
          <a:xfrm>
            <a:off x="4296692" y="4466130"/>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37</a:t>
            </a:r>
            <a:endParaRPr sz="1400" b="0" i="0" u="none" strike="noStrike" cap="none">
              <a:solidFill>
                <a:srgbClr val="000000"/>
              </a:solidFill>
              <a:latin typeface="Arial"/>
              <a:ea typeface="Arial"/>
              <a:cs typeface="Arial"/>
              <a:sym typeface="Arial"/>
            </a:endParaRPr>
          </a:p>
        </p:txBody>
      </p:sp>
      <p:sp>
        <p:nvSpPr>
          <p:cNvPr id="542" name="Google Shape;542;p44"/>
          <p:cNvSpPr txBox="1"/>
          <p:nvPr/>
        </p:nvSpPr>
        <p:spPr>
          <a:xfrm>
            <a:off x="4464645" y="3663699"/>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dirty="0">
                <a:solidFill>
                  <a:srgbClr val="435ED6"/>
                </a:solidFill>
                <a:latin typeface="Calibri"/>
                <a:ea typeface="Calibri"/>
                <a:cs typeface="Calibri"/>
                <a:sym typeface="Calibri"/>
              </a:rPr>
              <a:t>33</a:t>
            </a:r>
            <a:endParaRPr sz="1400" b="0" i="0" u="none" strike="noStrike" cap="none" dirty="0">
              <a:solidFill>
                <a:srgbClr val="000000"/>
              </a:solidFill>
              <a:latin typeface="Arial"/>
              <a:ea typeface="Arial"/>
              <a:cs typeface="Arial"/>
              <a:sym typeface="Arial"/>
            </a:endParaRPr>
          </a:p>
        </p:txBody>
      </p:sp>
      <p:sp>
        <p:nvSpPr>
          <p:cNvPr id="543" name="Google Shape;543;p44"/>
          <p:cNvSpPr txBox="1"/>
          <p:nvPr/>
        </p:nvSpPr>
        <p:spPr>
          <a:xfrm>
            <a:off x="4243820" y="2696426"/>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41</a:t>
            </a:r>
            <a:endParaRPr sz="1400" b="0" i="0" u="none" strike="noStrike" cap="none">
              <a:solidFill>
                <a:srgbClr val="000000"/>
              </a:solidFill>
              <a:latin typeface="Arial"/>
              <a:ea typeface="Arial"/>
              <a:cs typeface="Arial"/>
              <a:sym typeface="Arial"/>
            </a:endParaRPr>
          </a:p>
        </p:txBody>
      </p:sp>
      <p:sp>
        <p:nvSpPr>
          <p:cNvPr id="544" name="Google Shape;544;p44"/>
          <p:cNvSpPr txBox="1"/>
          <p:nvPr/>
        </p:nvSpPr>
        <p:spPr>
          <a:xfrm>
            <a:off x="3622807" y="2886648"/>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38</a:t>
            </a:r>
            <a:endParaRPr sz="1400" b="0" i="0" u="none" strike="noStrike" cap="none">
              <a:solidFill>
                <a:srgbClr val="000000"/>
              </a:solidFill>
              <a:latin typeface="Arial"/>
              <a:ea typeface="Arial"/>
              <a:cs typeface="Arial"/>
              <a:sym typeface="Arial"/>
            </a:endParaRPr>
          </a:p>
        </p:txBody>
      </p:sp>
      <p:sp>
        <p:nvSpPr>
          <p:cNvPr id="545" name="Google Shape;545;p44"/>
          <p:cNvSpPr txBox="1"/>
          <p:nvPr/>
        </p:nvSpPr>
        <p:spPr>
          <a:xfrm>
            <a:off x="3700562" y="2292601"/>
            <a:ext cx="620485" cy="411392"/>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Clr>
                <a:schemeClr val="lt1"/>
              </a:buClr>
              <a:buSzPts val="2200"/>
              <a:buFont typeface="Arial"/>
              <a:buNone/>
            </a:pPr>
            <a:r>
              <a:rPr lang="en-US" sz="2200" b="0" i="0" u="none" strike="noStrike" cap="none">
                <a:solidFill>
                  <a:srgbClr val="435ED6"/>
                </a:solidFill>
                <a:latin typeface="Calibri"/>
                <a:ea typeface="Calibri"/>
                <a:cs typeface="Calibri"/>
                <a:sym typeface="Calibri"/>
              </a:rPr>
              <a:t>30</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7F032A4E-201D-EAB1-9D31-1FB51B9747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3"/>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DIGITAL REPRESENTATION OF COMPUTER GRAPHICS</a:t>
            </a:r>
            <a:endParaRPr/>
          </a:p>
        </p:txBody>
      </p:sp>
      <p:sp>
        <p:nvSpPr>
          <p:cNvPr id="607" name="Google Shape;607;p53"/>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2000"/>
              <a:buFont typeface="Calibri"/>
              <a:buChar char="-"/>
            </a:pPr>
            <a:r>
              <a:rPr lang="en-US"/>
              <a:t>SALVADOR DALÍ, </a:t>
            </a:r>
            <a:r>
              <a:rPr lang="en-US" i="1"/>
              <a:t>THE PERSISTENCE OF MEMORY</a:t>
            </a:r>
            <a:endParaRPr/>
          </a:p>
        </p:txBody>
      </p:sp>
      <p:pic>
        <p:nvPicPr>
          <p:cNvPr id="608" name="Google Shape;608;p53"/>
          <p:cNvPicPr preferRelativeResize="0"/>
          <p:nvPr/>
        </p:nvPicPr>
        <p:blipFill rotWithShape="1">
          <a:blip r:embed="rId3">
            <a:alphaModFix/>
          </a:blip>
          <a:srcRect/>
          <a:stretch/>
        </p:blipFill>
        <p:spPr>
          <a:xfrm>
            <a:off x="7819080" y="305687"/>
            <a:ext cx="4092833" cy="3002894"/>
          </a:xfrm>
          <a:prstGeom prst="rect">
            <a:avLst/>
          </a:prstGeom>
          <a:noFill/>
          <a:ln>
            <a:noFill/>
          </a:ln>
        </p:spPr>
      </p:pic>
      <p:sp>
        <p:nvSpPr>
          <p:cNvPr id="609" name="Google Shape;609;p53"/>
          <p:cNvSpPr/>
          <p:nvPr/>
        </p:nvSpPr>
        <p:spPr>
          <a:xfrm>
            <a:off x="181231" y="6311475"/>
            <a:ext cx="886391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https://upload.wikimedia.org/wikipedia/en/d/dd/The_Persistence_of_Memory.jpg</a:t>
            </a:r>
            <a:endParaRPr sz="1800" b="0" i="0" u="none" strike="noStrike" cap="none">
              <a:solidFill>
                <a:schemeClr val="lt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DB5908F-E78C-183C-8DC0-558FA57F7A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PIXELS, POST-ITS, AND CS PRINCIPLES</a:t>
            </a:r>
            <a:endParaRPr/>
          </a:p>
        </p:txBody>
      </p:sp>
      <p:sp>
        <p:nvSpPr>
          <p:cNvPr id="615" name="Google Shape;615;p54"/>
          <p:cNvSpPr txBox="1">
            <a:spLocks noGrp="1"/>
          </p:cNvSpPr>
          <p:nvPr>
            <p:ph type="body" idx="1"/>
          </p:nvPr>
        </p:nvSpPr>
        <p:spPr>
          <a:xfrm>
            <a:off x="685800" y="1820762"/>
            <a:ext cx="7098900" cy="2239500"/>
          </a:xfrm>
          <a:prstGeom prst="rect">
            <a:avLst/>
          </a:prstGeom>
          <a:noFill/>
          <a:ln>
            <a:noFill/>
          </a:ln>
        </p:spPr>
        <p:txBody>
          <a:bodyPr spcFirstLastPara="1" wrap="square" lIns="91425" tIns="45700" rIns="91425" bIns="45700" anchor="ctr" anchorCtr="0">
            <a:noAutofit/>
          </a:bodyPr>
          <a:lstStyle/>
          <a:p>
            <a:pPr marL="285750" lvl="0" indent="-285750" algn="l" rtl="0">
              <a:lnSpc>
                <a:spcPct val="100000"/>
              </a:lnSpc>
              <a:spcBef>
                <a:spcPts val="0"/>
              </a:spcBef>
              <a:spcAft>
                <a:spcPts val="0"/>
              </a:spcAft>
              <a:buSzPts val="2400"/>
              <a:buChar char="•"/>
            </a:pPr>
            <a:r>
              <a:rPr lang="en-US" sz="2400" dirty="0"/>
              <a:t>Jeff Popyack developed a fun and engaging unplugged activity of his own, demonstrating image representation and compression.</a:t>
            </a:r>
            <a:endParaRPr sz="2400" dirty="0"/>
          </a:p>
          <a:p>
            <a:pPr marL="285750" lvl="0" indent="-234950" algn="l" rtl="0">
              <a:lnSpc>
                <a:spcPct val="100000"/>
              </a:lnSpc>
              <a:spcBef>
                <a:spcPts val="0"/>
              </a:spcBef>
              <a:spcAft>
                <a:spcPts val="0"/>
              </a:spcAft>
              <a:buSzPts val="1600"/>
              <a:buChar char="•"/>
            </a:pPr>
            <a:r>
              <a:rPr lang="en-US" sz="1600" u="sng" dirty="0">
                <a:solidFill>
                  <a:schemeClr val="hlink"/>
                </a:solidFill>
                <a:hlinkClick r:id="rId3"/>
              </a:rPr>
              <a:t>https://www.billmongan.com/Ursinus-CS173/DrawingCanvas</a:t>
            </a:r>
            <a:endParaRPr lang="en-US" sz="1600" u="sng" dirty="0">
              <a:solidFill>
                <a:schemeClr val="hlink"/>
              </a:solidFill>
            </a:endParaRPr>
          </a:p>
          <a:p>
            <a:pPr marL="285750" lvl="0" indent="-234950" algn="l" rtl="0">
              <a:lnSpc>
                <a:spcPct val="100000"/>
              </a:lnSpc>
              <a:spcBef>
                <a:spcPts val="0"/>
              </a:spcBef>
              <a:spcAft>
                <a:spcPts val="0"/>
              </a:spcAft>
              <a:buSzPts val="1600"/>
              <a:buChar char="•"/>
            </a:pPr>
            <a:r>
              <a:rPr lang="en-US" sz="1600" u="sng" dirty="0">
                <a:solidFill>
                  <a:schemeClr val="hlink"/>
                </a:solidFill>
              </a:rPr>
              <a:t>https://tinyurl.com/MonganPostIt</a:t>
            </a:r>
            <a:endParaRPr sz="1600" dirty="0"/>
          </a:p>
        </p:txBody>
      </p:sp>
      <p:pic>
        <p:nvPicPr>
          <p:cNvPr id="616" name="Google Shape;616;p54"/>
          <p:cNvPicPr preferRelativeResize="0"/>
          <p:nvPr/>
        </p:nvPicPr>
        <p:blipFill rotWithShape="1">
          <a:blip r:embed="rId4">
            <a:alphaModFix/>
          </a:blip>
          <a:srcRect/>
          <a:stretch/>
        </p:blipFill>
        <p:spPr>
          <a:xfrm>
            <a:off x="8142694" y="288553"/>
            <a:ext cx="3811685" cy="2602928"/>
          </a:xfrm>
          <a:prstGeom prst="rect">
            <a:avLst/>
          </a:prstGeom>
          <a:noFill/>
          <a:ln>
            <a:noFill/>
          </a:ln>
        </p:spPr>
      </p:pic>
      <p:sp>
        <p:nvSpPr>
          <p:cNvPr id="617" name="Google Shape;617;p54"/>
          <p:cNvSpPr/>
          <p:nvPr/>
        </p:nvSpPr>
        <p:spPr>
          <a:xfrm>
            <a:off x="341150" y="6415550"/>
            <a:ext cx="5814000" cy="34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https://www.cs.drexel.edu/~jpopyack/Post-It/index.html</a:t>
            </a:r>
            <a:endParaRPr sz="1800" b="0" i="0" u="none" strike="noStrike" cap="none">
              <a:solidFill>
                <a:schemeClr val="lt1"/>
              </a:solidFill>
              <a:latin typeface="Calibri"/>
              <a:ea typeface="Calibri"/>
              <a:cs typeface="Calibri"/>
              <a:sym typeface="Calibri"/>
            </a:endParaRPr>
          </a:p>
        </p:txBody>
      </p:sp>
      <p:pic>
        <p:nvPicPr>
          <p:cNvPr id="618" name="Google Shape;618;p54"/>
          <p:cNvPicPr preferRelativeResize="0"/>
          <p:nvPr/>
        </p:nvPicPr>
        <p:blipFill rotWithShape="1">
          <a:blip r:embed="rId5">
            <a:alphaModFix/>
          </a:blip>
          <a:srcRect/>
          <a:stretch/>
        </p:blipFill>
        <p:spPr>
          <a:xfrm>
            <a:off x="5878713" y="3971558"/>
            <a:ext cx="4527962" cy="2810014"/>
          </a:xfrm>
          <a:prstGeom prst="rect">
            <a:avLst/>
          </a:prstGeom>
          <a:noFill/>
          <a:ln>
            <a:noFill/>
          </a:ln>
        </p:spPr>
      </p:pic>
      <p:sp>
        <p:nvSpPr>
          <p:cNvPr id="2" name="Slide Number Placeholder 1">
            <a:extLst>
              <a:ext uri="{FF2B5EF4-FFF2-40B4-BE49-F238E27FC236}">
                <a16:creationId xmlns:a16="http://schemas.microsoft.com/office/drawing/2014/main" id="{0CA8DE36-DC77-913E-2C14-0CE495728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5"/>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SO WHAT?</a:t>
            </a:r>
            <a:endParaRPr/>
          </a:p>
        </p:txBody>
      </p:sp>
      <p:sp>
        <p:nvSpPr>
          <p:cNvPr id="624" name="Google Shape;624;p55"/>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en-US"/>
              <a:t>“I BELIEVE THAT EVERYTHING HAPPENS FOR A REASON.”</a:t>
            </a:r>
            <a:br>
              <a:rPr lang="en-US"/>
            </a:br>
            <a:r>
              <a:rPr lang="en-US"/>
              <a:t>- MARILYN MONROE</a:t>
            </a:r>
            <a:endParaRPr/>
          </a:p>
        </p:txBody>
      </p:sp>
      <p:sp>
        <p:nvSpPr>
          <p:cNvPr id="2" name="Slide Number Placeholder 1">
            <a:extLst>
              <a:ext uri="{FF2B5EF4-FFF2-40B4-BE49-F238E27FC236}">
                <a16:creationId xmlns:a16="http://schemas.microsoft.com/office/drawing/2014/main" id="{C4196E21-52AF-D6AE-8B4D-8DB77D2AE4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Calibri"/>
              <a:buNone/>
            </a:pPr>
            <a:r>
              <a:rPr lang="en-US"/>
              <a:t>ESTABLISHING TRUST</a:t>
            </a:r>
            <a:endParaRPr/>
          </a:p>
        </p:txBody>
      </p:sp>
      <p:sp>
        <p:nvSpPr>
          <p:cNvPr id="157" name="Google Shape;157;p21"/>
          <p:cNvSpPr txBox="1">
            <a:spLocks noGrp="1"/>
          </p:cNvSpPr>
          <p:nvPr>
            <p:ph type="body" idx="1"/>
          </p:nvPr>
        </p:nvSpPr>
        <p:spPr>
          <a:xfrm>
            <a:off x="685799" y="4777380"/>
            <a:ext cx="10131428" cy="194614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en-US"/>
              <a:t>“IT IS AN EQUAL FAILING TO TRUST EVERYBODY, AND TO TRUST NOBODY. ” </a:t>
            </a:r>
            <a:br>
              <a:rPr lang="en-US"/>
            </a:br>
            <a:r>
              <a:rPr lang="en-US"/>
              <a:t>–ENGLISH PROVERB</a:t>
            </a:r>
            <a:endParaRPr/>
          </a:p>
          <a:p>
            <a:pPr marL="0" lvl="0" indent="0" algn="l" rtl="0">
              <a:lnSpc>
                <a:spcPct val="100000"/>
              </a:lnSpc>
              <a:spcBef>
                <a:spcPts val="1000"/>
              </a:spcBef>
              <a:spcAft>
                <a:spcPts val="0"/>
              </a:spcAft>
              <a:buSzPts val="2000"/>
              <a:buNone/>
            </a:pPr>
            <a:endParaRPr/>
          </a:p>
          <a:p>
            <a:pPr marL="0" lvl="0" indent="0" algn="l" rtl="0">
              <a:lnSpc>
                <a:spcPct val="100000"/>
              </a:lnSpc>
              <a:spcBef>
                <a:spcPts val="1000"/>
              </a:spcBef>
              <a:spcAft>
                <a:spcPts val="0"/>
              </a:spcAft>
              <a:buSzPts val="2000"/>
              <a:buNone/>
            </a:pPr>
            <a:r>
              <a:rPr lang="en-US"/>
              <a:t>“WHO DO I TRUST? ME!”</a:t>
            </a:r>
            <a:br>
              <a:rPr lang="en-US"/>
            </a:br>
            <a:r>
              <a:rPr lang="en-US"/>
              <a:t>-TONY MONTANA, </a:t>
            </a:r>
            <a:r>
              <a:rPr lang="en-US" i="1"/>
              <a:t>SCARFACE</a:t>
            </a:r>
            <a:endParaRPr/>
          </a:p>
        </p:txBody>
      </p:sp>
      <p:sp>
        <p:nvSpPr>
          <p:cNvPr id="2" name="Slide Number Placeholder 1">
            <a:extLst>
              <a:ext uri="{FF2B5EF4-FFF2-40B4-BE49-F238E27FC236}">
                <a16:creationId xmlns:a16="http://schemas.microsoft.com/office/drawing/2014/main" id="{7B0168BB-0D54-7539-8E1C-D5F9D88421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SO WHAT?</a:t>
            </a:r>
            <a:endParaRPr/>
          </a:p>
        </p:txBody>
      </p:sp>
      <p:sp>
        <p:nvSpPr>
          <p:cNvPr id="630" name="Google Shape;630;p56"/>
          <p:cNvSpPr txBox="1">
            <a:spLocks noGrp="1"/>
          </p:cNvSpPr>
          <p:nvPr>
            <p:ph type="body" idx="1"/>
          </p:nvPr>
        </p:nvSpPr>
        <p:spPr>
          <a:xfrm>
            <a:off x="685801" y="2142067"/>
            <a:ext cx="10131425" cy="4382301"/>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Computer Science, like STEM, is not a “subject.”  It is a mindset that permeates other disciplines and our society.</a:t>
            </a:r>
            <a:endParaRPr/>
          </a:p>
          <a:p>
            <a:pPr marL="285750" lvl="0" indent="-285750" algn="l" rtl="0">
              <a:lnSpc>
                <a:spcPct val="100000"/>
              </a:lnSpc>
              <a:spcBef>
                <a:spcPts val="1000"/>
              </a:spcBef>
              <a:spcAft>
                <a:spcPts val="0"/>
              </a:spcAft>
              <a:buSzPts val="2400"/>
              <a:buChar char="•"/>
            </a:pPr>
            <a:r>
              <a:rPr lang="en-US" sz="2400"/>
              <a:t>It’s not “programming” – rather, it is something that people develop and use collaboratively to solve practical problems in society.</a:t>
            </a:r>
            <a:endParaRPr/>
          </a:p>
          <a:p>
            <a:pPr marL="285750" lvl="0" indent="-285750" algn="l" rtl="0">
              <a:lnSpc>
                <a:spcPct val="100000"/>
              </a:lnSpc>
              <a:spcBef>
                <a:spcPts val="1000"/>
              </a:spcBef>
              <a:spcAft>
                <a:spcPts val="0"/>
              </a:spcAft>
              <a:buSzPts val="2400"/>
              <a:buChar char="•"/>
            </a:pPr>
            <a:r>
              <a:rPr lang="en-US" sz="2400"/>
              <a:t>You don’t need a computer to do computer science – the foundational principles at the intersection of STEM make computers possible.</a:t>
            </a:r>
            <a:endParaRPr/>
          </a:p>
          <a:p>
            <a:pPr marL="742950" lvl="1" indent="-285750" algn="l" rtl="0">
              <a:lnSpc>
                <a:spcPct val="100000"/>
              </a:lnSpc>
              <a:spcBef>
                <a:spcPts val="1000"/>
              </a:spcBef>
              <a:spcAft>
                <a:spcPts val="0"/>
              </a:spcAft>
              <a:buSzPts val="2000"/>
              <a:buChar char="•"/>
            </a:pPr>
            <a:r>
              <a:rPr lang="en-US" sz="2000"/>
              <a:t>… and anyone can learn about them.</a:t>
            </a:r>
            <a:endParaRPr/>
          </a:p>
          <a:p>
            <a:pPr marL="285750" lvl="0" indent="-285750" algn="l" rtl="0">
              <a:lnSpc>
                <a:spcPct val="100000"/>
              </a:lnSpc>
              <a:spcBef>
                <a:spcPts val="1000"/>
              </a:spcBef>
              <a:spcAft>
                <a:spcPts val="0"/>
              </a:spcAft>
              <a:buSzPts val="2200"/>
              <a:buChar char="•"/>
            </a:pPr>
            <a:r>
              <a:rPr lang="en-US" sz="2200"/>
              <a:t>These are a few examples I’ve adapted or used from others to develop inter-relating ideas – they are conversation starters to provide context to the underlying mathematics and theory that follows.</a:t>
            </a:r>
            <a:endParaRPr/>
          </a:p>
        </p:txBody>
      </p:sp>
      <p:sp>
        <p:nvSpPr>
          <p:cNvPr id="2" name="Slide Number Placeholder 1">
            <a:extLst>
              <a:ext uri="{FF2B5EF4-FFF2-40B4-BE49-F238E27FC236}">
                <a16:creationId xmlns:a16="http://schemas.microsoft.com/office/drawing/2014/main" id="{F119116F-E05A-CA6C-FFFD-ADB3D462A1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DESCRIPTION</a:t>
            </a:r>
            <a:endParaRPr/>
          </a:p>
        </p:txBody>
      </p:sp>
      <p:sp>
        <p:nvSpPr>
          <p:cNvPr id="636" name="Google Shape;636;p57"/>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200"/>
              <a:buNone/>
            </a:pPr>
            <a:r>
              <a:rPr lang="en-US" sz="2200"/>
              <a:t>This class will explore and demonstrate applied learning methods for introducing Computer Science principles, focusing on putting those principles into relatable contexts.  We will conduct group activities and experiments that reveal that computer science is a mindset that permeates society and solves big problems in ways that computers can be built to exploit.  We will then apply these principles using programming in the Python language and using micro:bit devices.  Students will be encouraged to propose and complete a small "hackathon" project with their classmates, to be presented on the last day.</a:t>
            </a:r>
            <a:endParaRPr/>
          </a:p>
        </p:txBody>
      </p:sp>
      <p:sp>
        <p:nvSpPr>
          <p:cNvPr id="2" name="Slide Number Placeholder 1">
            <a:extLst>
              <a:ext uri="{FF2B5EF4-FFF2-40B4-BE49-F238E27FC236}">
                <a16:creationId xmlns:a16="http://schemas.microsoft.com/office/drawing/2014/main" id="{5DF9C93E-7578-39C9-5692-6DB1A3A03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8"/>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171450" algn="l" rtl="0">
              <a:lnSpc>
                <a:spcPct val="100000"/>
              </a:lnSpc>
              <a:spcBef>
                <a:spcPts val="0"/>
              </a:spcBef>
              <a:spcAft>
                <a:spcPts val="0"/>
              </a:spcAft>
              <a:buSzPts val="1800"/>
              <a:buNone/>
            </a:pPr>
            <a:endParaRPr/>
          </a:p>
        </p:txBody>
      </p:sp>
      <p:sp>
        <p:nvSpPr>
          <p:cNvPr id="642" name="Google Shape;642;p58"/>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endParaRPr/>
          </a:p>
        </p:txBody>
      </p:sp>
      <p:pic>
        <p:nvPicPr>
          <p:cNvPr id="643" name="Google Shape;643;p58"/>
          <p:cNvPicPr preferRelativeResize="0"/>
          <p:nvPr/>
        </p:nvPicPr>
        <p:blipFill rotWithShape="1">
          <a:blip r:embed="rId3">
            <a:alphaModFix/>
          </a:blip>
          <a:srcRect/>
          <a:stretch/>
        </p:blipFill>
        <p:spPr>
          <a:xfrm>
            <a:off x="2065866" y="0"/>
            <a:ext cx="7789334" cy="6981905"/>
          </a:xfrm>
          <a:prstGeom prst="rect">
            <a:avLst/>
          </a:prstGeom>
          <a:noFill/>
          <a:ln>
            <a:noFill/>
          </a:ln>
        </p:spPr>
      </p:pic>
      <p:sp>
        <p:nvSpPr>
          <p:cNvPr id="2" name="Slide Number Placeholder 1">
            <a:extLst>
              <a:ext uri="{FF2B5EF4-FFF2-40B4-BE49-F238E27FC236}">
                <a16:creationId xmlns:a16="http://schemas.microsoft.com/office/drawing/2014/main" id="{6DC9CF3C-C6B8-9378-A23B-E7853B9E4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9"/>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171450" algn="l" rtl="0">
              <a:lnSpc>
                <a:spcPct val="100000"/>
              </a:lnSpc>
              <a:spcBef>
                <a:spcPts val="0"/>
              </a:spcBef>
              <a:spcAft>
                <a:spcPts val="0"/>
              </a:spcAft>
              <a:buSzPts val="1800"/>
              <a:buNone/>
            </a:pPr>
            <a:endParaRPr/>
          </a:p>
        </p:txBody>
      </p:sp>
      <p:sp>
        <p:nvSpPr>
          <p:cNvPr id="649" name="Google Shape;649;p5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endParaRPr/>
          </a:p>
        </p:txBody>
      </p:sp>
      <p:pic>
        <p:nvPicPr>
          <p:cNvPr id="650" name="Google Shape;650;p59"/>
          <p:cNvPicPr preferRelativeResize="0"/>
          <p:nvPr/>
        </p:nvPicPr>
        <p:blipFill rotWithShape="1">
          <a:blip r:embed="rId3">
            <a:alphaModFix/>
          </a:blip>
          <a:srcRect/>
          <a:stretch/>
        </p:blipFill>
        <p:spPr>
          <a:xfrm>
            <a:off x="522054" y="0"/>
            <a:ext cx="9689689" cy="6858000"/>
          </a:xfrm>
          <a:prstGeom prst="rect">
            <a:avLst/>
          </a:prstGeom>
          <a:noFill/>
          <a:ln>
            <a:noFill/>
          </a:ln>
        </p:spPr>
      </p:pic>
      <p:sp>
        <p:nvSpPr>
          <p:cNvPr id="2" name="Slide Number Placeholder 1">
            <a:extLst>
              <a:ext uri="{FF2B5EF4-FFF2-40B4-BE49-F238E27FC236}">
                <a16:creationId xmlns:a16="http://schemas.microsoft.com/office/drawing/2014/main" id="{9177094D-2D06-8A08-5CD6-C3B7E07CE9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HOW DO WE ESTABLISH MUTUAL TRUST ON THE INTERNET?</a:t>
            </a:r>
            <a:endParaRPr/>
          </a:p>
        </p:txBody>
      </p:sp>
      <p:sp>
        <p:nvSpPr>
          <p:cNvPr id="163" name="Google Shape;163;p22"/>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Do you trust me?  How can you be sure?</a:t>
            </a:r>
            <a:endParaRPr/>
          </a:p>
        </p:txBody>
      </p:sp>
      <p:sp>
        <p:nvSpPr>
          <p:cNvPr id="2" name="Slide Number Placeholder 1">
            <a:extLst>
              <a:ext uri="{FF2B5EF4-FFF2-40B4-BE49-F238E27FC236}">
                <a16:creationId xmlns:a16="http://schemas.microsoft.com/office/drawing/2014/main" id="{E4E1E31B-9659-F878-C29D-727C19C453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HOW DO WE ESTABLISH MUTUAL TRUST ON THE INTERNET?</a:t>
            </a:r>
            <a:endParaRPr/>
          </a:p>
        </p:txBody>
      </p:sp>
      <p:sp>
        <p:nvSpPr>
          <p:cNvPr id="169" name="Google Shape;169;p23"/>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Do you trust me?  How can you be sure?</a:t>
            </a:r>
            <a:endParaRPr/>
          </a:p>
          <a:p>
            <a:pPr marL="742950" lvl="1" indent="-285750" algn="l" rtl="0">
              <a:lnSpc>
                <a:spcPct val="100000"/>
              </a:lnSpc>
              <a:spcBef>
                <a:spcPts val="1000"/>
              </a:spcBef>
              <a:spcAft>
                <a:spcPts val="0"/>
              </a:spcAft>
              <a:buSzPts val="2200"/>
              <a:buChar char="•"/>
            </a:pPr>
            <a:r>
              <a:rPr lang="en-US" sz="2200"/>
              <a:t>… Do I trust </a:t>
            </a:r>
            <a:r>
              <a:rPr lang="en-US" sz="2200" b="1" i="1"/>
              <a:t>YOU</a:t>
            </a:r>
            <a:r>
              <a:rPr lang="en-US" sz="2200"/>
              <a:t>?</a:t>
            </a:r>
            <a:endParaRPr/>
          </a:p>
        </p:txBody>
      </p:sp>
      <p:sp>
        <p:nvSpPr>
          <p:cNvPr id="2" name="Slide Number Placeholder 1">
            <a:extLst>
              <a:ext uri="{FF2B5EF4-FFF2-40B4-BE49-F238E27FC236}">
                <a16:creationId xmlns:a16="http://schemas.microsoft.com/office/drawing/2014/main" id="{00A98F44-3D3A-1CF7-D8C1-DFC1507CE1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HOW DO WE ESTABLISH MUTUAL TRUST ON THE INTERNET?</a:t>
            </a:r>
            <a:endParaRPr/>
          </a:p>
        </p:txBody>
      </p:sp>
      <p:sp>
        <p:nvSpPr>
          <p:cNvPr id="175" name="Google Shape;175;p24"/>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Do you trust me?  How can you be sure?</a:t>
            </a:r>
            <a:endParaRPr/>
          </a:p>
          <a:p>
            <a:pPr marL="742950" lvl="1" indent="-285750" algn="l" rtl="0">
              <a:lnSpc>
                <a:spcPct val="100000"/>
              </a:lnSpc>
              <a:spcBef>
                <a:spcPts val="1000"/>
              </a:spcBef>
              <a:spcAft>
                <a:spcPts val="0"/>
              </a:spcAft>
              <a:buSzPts val="2200"/>
              <a:buChar char="•"/>
            </a:pPr>
            <a:r>
              <a:rPr lang="en-US" sz="2200"/>
              <a:t>… Do I trust </a:t>
            </a:r>
            <a:r>
              <a:rPr lang="en-US" sz="2200" b="1" i="1"/>
              <a:t>YOU</a:t>
            </a:r>
            <a:r>
              <a:rPr lang="en-US" sz="2200"/>
              <a:t>?</a:t>
            </a:r>
            <a:endParaRPr/>
          </a:p>
          <a:p>
            <a:pPr marL="285750" lvl="0" indent="-285750" algn="l" rtl="0">
              <a:lnSpc>
                <a:spcPct val="100000"/>
              </a:lnSpc>
              <a:spcBef>
                <a:spcPts val="1000"/>
              </a:spcBef>
              <a:spcAft>
                <a:spcPts val="0"/>
              </a:spcAft>
              <a:buSzPts val="2400"/>
              <a:buChar char="•"/>
            </a:pPr>
            <a:r>
              <a:rPr lang="en-US" sz="2400"/>
              <a:t>What happens when you need to trust someone, while also establishing that they can trust you?</a:t>
            </a:r>
            <a:endParaRPr/>
          </a:p>
          <a:p>
            <a:pPr marL="742950" lvl="1" indent="-285750" algn="l" rtl="0">
              <a:lnSpc>
                <a:spcPct val="100000"/>
              </a:lnSpc>
              <a:spcBef>
                <a:spcPts val="1000"/>
              </a:spcBef>
              <a:spcAft>
                <a:spcPts val="0"/>
              </a:spcAft>
              <a:buSzPts val="2200"/>
              <a:buChar char="•"/>
            </a:pPr>
            <a:r>
              <a:rPr lang="en-US" sz="2200"/>
              <a:t>What are some examples of this?</a:t>
            </a:r>
            <a:endParaRPr/>
          </a:p>
        </p:txBody>
      </p:sp>
      <p:sp>
        <p:nvSpPr>
          <p:cNvPr id="2" name="Slide Number Placeholder 1">
            <a:extLst>
              <a:ext uri="{FF2B5EF4-FFF2-40B4-BE49-F238E27FC236}">
                <a16:creationId xmlns:a16="http://schemas.microsoft.com/office/drawing/2014/main" id="{B39C21AC-C0F3-E36E-212E-03878F35E1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HOW DO WE ESTABLISH MUTUAL TRUST ON THE INTERNET?</a:t>
            </a:r>
            <a:endParaRPr/>
          </a:p>
        </p:txBody>
      </p:sp>
      <p:sp>
        <p:nvSpPr>
          <p:cNvPr id="181" name="Google Shape;181;p25"/>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Let’s flip a coin: how do you guess correctly when you can’t see me flip the coin?</a:t>
            </a:r>
            <a:endParaRPr sz="2200"/>
          </a:p>
        </p:txBody>
      </p:sp>
      <p:sp>
        <p:nvSpPr>
          <p:cNvPr id="2" name="Slide Number Placeholder 1">
            <a:extLst>
              <a:ext uri="{FF2B5EF4-FFF2-40B4-BE49-F238E27FC236}">
                <a16:creationId xmlns:a16="http://schemas.microsoft.com/office/drawing/2014/main" id="{6C31C7EE-A027-DF37-8145-F07E9DCC9E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6"/>
          <p:cNvPicPr preferRelativeResize="0"/>
          <p:nvPr/>
        </p:nvPicPr>
        <p:blipFill rotWithShape="1">
          <a:blip r:embed="rId3">
            <a:alphaModFix/>
          </a:blip>
          <a:srcRect/>
          <a:stretch/>
        </p:blipFill>
        <p:spPr>
          <a:xfrm>
            <a:off x="0" y="0"/>
            <a:ext cx="8674389" cy="6858000"/>
          </a:xfrm>
          <a:prstGeom prst="rect">
            <a:avLst/>
          </a:prstGeom>
          <a:noFill/>
          <a:ln>
            <a:noFill/>
          </a:ln>
        </p:spPr>
      </p:pic>
      <p:sp>
        <p:nvSpPr>
          <p:cNvPr id="187" name="Google Shape;187;p26"/>
          <p:cNvSpPr/>
          <p:nvPr/>
        </p:nvSpPr>
        <p:spPr>
          <a:xfrm>
            <a:off x="8674389" y="3601469"/>
            <a:ext cx="3517611"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http://www.garland1965.com/garland1965/Photo_album/Memorabilia/Directories/PhoneFeb52/2009-06-04_143416_Steve_Rhodes.jpg</a:t>
            </a:r>
            <a:endParaRPr sz="1400" b="0" i="0"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09EDF7F2-8499-2442-BF3A-65A04CE051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a:t>HOW DO WE ESTABLISH MUTUAL TRUST ON THE INTERNET?</a:t>
            </a:r>
            <a:endParaRPr/>
          </a:p>
        </p:txBody>
      </p:sp>
      <p:sp>
        <p:nvSpPr>
          <p:cNvPr id="193" name="Google Shape;193;p27"/>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400"/>
              <a:buChar char="•"/>
            </a:pPr>
            <a:r>
              <a:rPr lang="en-US" sz="2400"/>
              <a:t>Let’s flip a coin: how do you guess correctly when you can’t see me flip the coin?</a:t>
            </a:r>
            <a:endParaRPr/>
          </a:p>
          <a:p>
            <a:pPr marL="285750" lvl="0" indent="-285750" algn="l" rtl="0">
              <a:lnSpc>
                <a:spcPct val="100000"/>
              </a:lnSpc>
              <a:spcBef>
                <a:spcPts val="1000"/>
              </a:spcBef>
              <a:spcAft>
                <a:spcPts val="0"/>
              </a:spcAft>
              <a:buSzPts val="2400"/>
              <a:buChar char="•"/>
            </a:pPr>
            <a:r>
              <a:rPr lang="en-US" sz="2400"/>
              <a:t>One-Way Functions:</a:t>
            </a:r>
            <a:endParaRPr/>
          </a:p>
          <a:p>
            <a:pPr marL="742950" lvl="1" indent="-285750" algn="l" rtl="0">
              <a:lnSpc>
                <a:spcPct val="100000"/>
              </a:lnSpc>
              <a:spcBef>
                <a:spcPts val="1000"/>
              </a:spcBef>
              <a:spcAft>
                <a:spcPts val="0"/>
              </a:spcAft>
              <a:buSzPts val="2000"/>
              <a:buChar char="•"/>
            </a:pPr>
            <a:r>
              <a:rPr lang="en-US" sz="2000"/>
              <a:t>Give out a phone number corresponding to a name beginning with “H” or “T,” corresponding to the coin flip.</a:t>
            </a:r>
            <a:endParaRPr/>
          </a:p>
          <a:p>
            <a:pPr marL="742950" lvl="1" indent="-285750" algn="l" rtl="0">
              <a:lnSpc>
                <a:spcPct val="100000"/>
              </a:lnSpc>
              <a:spcBef>
                <a:spcPts val="1000"/>
              </a:spcBef>
              <a:spcAft>
                <a:spcPts val="0"/>
              </a:spcAft>
              <a:buSzPts val="2000"/>
              <a:buChar char="•"/>
            </a:pPr>
            <a:r>
              <a:rPr lang="en-US" sz="2000"/>
              <a:t>Take the guess from the other party.</a:t>
            </a:r>
            <a:endParaRPr/>
          </a:p>
          <a:p>
            <a:pPr marL="742950" lvl="1" indent="-285750" algn="l" rtl="0">
              <a:lnSpc>
                <a:spcPct val="100000"/>
              </a:lnSpc>
              <a:spcBef>
                <a:spcPts val="1000"/>
              </a:spcBef>
              <a:spcAft>
                <a:spcPts val="0"/>
              </a:spcAft>
              <a:buSzPts val="2000"/>
              <a:buChar char="•"/>
            </a:pPr>
            <a:r>
              <a:rPr lang="en-US" sz="2000"/>
              <a:t>Reveal the name corresponding with that phone number, and allow the other party to verify the name corresponding to the coin flip result.</a:t>
            </a:r>
            <a:endParaRPr/>
          </a:p>
        </p:txBody>
      </p:sp>
      <p:sp>
        <p:nvSpPr>
          <p:cNvPr id="2" name="Slide Number Placeholder 1">
            <a:extLst>
              <a:ext uri="{FF2B5EF4-FFF2-40B4-BE49-F238E27FC236}">
                <a16:creationId xmlns:a16="http://schemas.microsoft.com/office/drawing/2014/main" id="{F6ECD92E-20FD-CB7D-B299-4AE7901060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cSld>
  <p:clrMapOvr>
    <a:masterClrMapping/>
  </p:clrMapOvr>
</p:sld>
</file>

<file path=ppt/theme/theme1.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2050</Words>
  <Application>Microsoft Office PowerPoint</Application>
  <PresentationFormat>Widescreen</PresentationFormat>
  <Paragraphs>238</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Celestial</vt:lpstr>
      <vt:lpstr>COMPUTING IN CONTEXT</vt:lpstr>
      <vt:lpstr>THINGS WE’LL NEED</vt:lpstr>
      <vt:lpstr>ESTABLISHING TRUST</vt:lpstr>
      <vt:lpstr>HOW DO WE ESTABLISH MUTUAL TRUST ON THE INTERNET?</vt:lpstr>
      <vt:lpstr>HOW DO WE ESTABLISH MUTUAL TRUST ON THE INTERNET?</vt:lpstr>
      <vt:lpstr>HOW DO WE ESTABLISH MUTUAL TRUST ON THE INTERNET?</vt:lpstr>
      <vt:lpstr>HOW DO WE ESTABLISH MUTUAL TRUST ON THE INTERNET?</vt:lpstr>
      <vt:lpstr>PowerPoint Presentation</vt:lpstr>
      <vt:lpstr>HOW DO WE ESTABLISH MUTUAL TRUST ON THE INTERNET?</vt:lpstr>
      <vt:lpstr>ERROR CORRECTION</vt:lpstr>
      <vt:lpstr>PowerPoint Presentation</vt:lpstr>
      <vt:lpstr>PowerPoint Presentation</vt:lpstr>
      <vt:lpstr>PowerPoint Presentation</vt:lpstr>
      <vt:lpstr>PowerPoint Presentation</vt:lpstr>
      <vt:lpstr>PowerPoint Presentation</vt:lpstr>
      <vt:lpstr>TAKE OUT A CREDIT CARD!</vt:lpstr>
      <vt:lpstr>CHECKSUM ERROR DETECTION:  CREDIT CARD CHECK-10</vt:lpstr>
      <vt:lpstr>CHECKSUM ERROR DETECTION:  CREDIT CARD CHECK-10</vt:lpstr>
      <vt:lpstr>CHECKSUM ERROR DETECTION:  CREDIT CARD CHECK-10</vt:lpstr>
      <vt:lpstr>PUBLIC KEY CRYPTOGRAPHY</vt:lpstr>
      <vt:lpstr>CRYPTOGRAPHY AS DIFFICULT-TO-REVERSE FUNCTIONS / NONDETERMINISTICALLY POLYNOMIAL ALGORITHMS</vt:lpstr>
      <vt:lpstr>CRYPTOGRAPHY AS DIFFICULT-TO-REVERSE FUNCTIONS / NONDETERMINISTICALLY POLYNOMIAL ALGORITHMS</vt:lpstr>
      <vt:lpstr>CRYPTOGRAPHY AS DIFFICULT-TO-REVERSE FUNCTIONS / NONDETERMINISTICALLY POLYNOMIAL ALGORITHMS</vt:lpstr>
      <vt:lpstr>CRYPTOGRAPHY AS DIFFICULT-TO-REVERSE FUNCTIONS / NONDETERMINISTICALLY POLYNOMIAL ALGORITHMS</vt:lpstr>
      <vt:lpstr>CRYPTOGRAPHY AS DIFFICULT-TO-REVERSE FUNCTIONS / NONDETERMINISTICALLY POLYNOMIAL ALGORITHMS</vt:lpstr>
      <vt:lpstr>CRYPTOGRAPHY AS DIFFICULT-TO-REVERSE FUNCTIONS / NONDETERMINISTICALLY POLYNOMIAL ALGORITHMS</vt:lpstr>
      <vt:lpstr>DIGITAL REPRESENTATION OF COMPUTER GRAPHICS</vt:lpstr>
      <vt:lpstr>PIXELS, POST-ITS, AND CS PRINCIPLES</vt:lpstr>
      <vt:lpstr>SO WHAT?</vt:lpstr>
      <vt:lpstr>SO WHAT?</vt:lpstr>
      <vt:lpstr>DESCRIPTION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IN CONTEXT</dc:title>
  <cp:lastModifiedBy>Mongan, William</cp:lastModifiedBy>
  <cp:revision>3</cp:revision>
  <dcterms:modified xsi:type="dcterms:W3CDTF">2022-08-02T20:17:08Z</dcterms:modified>
</cp:coreProperties>
</file>